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3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2" r:id="rId1"/>
  </p:sldMasterIdLst>
  <p:notesMasterIdLst>
    <p:notesMasterId r:id="rId118"/>
  </p:notesMasterIdLst>
  <p:handoutMasterIdLst>
    <p:handoutMasterId r:id="rId119"/>
  </p:handoutMasterIdLst>
  <p:sldIdLst>
    <p:sldId id="256" r:id="rId2"/>
    <p:sldId id="699" r:id="rId3"/>
    <p:sldId id="700" r:id="rId4"/>
    <p:sldId id="701" r:id="rId5"/>
    <p:sldId id="702" r:id="rId6"/>
    <p:sldId id="703" r:id="rId7"/>
    <p:sldId id="266" r:id="rId8"/>
    <p:sldId id="357" r:id="rId9"/>
    <p:sldId id="359" r:id="rId10"/>
    <p:sldId id="358" r:id="rId11"/>
    <p:sldId id="361" r:id="rId12"/>
    <p:sldId id="363" r:id="rId13"/>
    <p:sldId id="360" r:id="rId14"/>
    <p:sldId id="364" r:id="rId15"/>
    <p:sldId id="362" r:id="rId16"/>
    <p:sldId id="365" r:id="rId17"/>
    <p:sldId id="366" r:id="rId18"/>
    <p:sldId id="367" r:id="rId19"/>
    <p:sldId id="368" r:id="rId20"/>
    <p:sldId id="369" r:id="rId21"/>
    <p:sldId id="370" r:id="rId22"/>
    <p:sldId id="371" r:id="rId23"/>
    <p:sldId id="372" r:id="rId24"/>
    <p:sldId id="383" r:id="rId25"/>
    <p:sldId id="384" r:id="rId26"/>
    <p:sldId id="640" r:id="rId27"/>
    <p:sldId id="641" r:id="rId28"/>
    <p:sldId id="642" r:id="rId29"/>
    <p:sldId id="643" r:id="rId30"/>
    <p:sldId id="644" r:id="rId31"/>
    <p:sldId id="281" r:id="rId32"/>
    <p:sldId id="282" r:id="rId33"/>
    <p:sldId id="646" r:id="rId34"/>
    <p:sldId id="647" r:id="rId35"/>
    <p:sldId id="648" r:id="rId36"/>
    <p:sldId id="284" r:id="rId37"/>
    <p:sldId id="658" r:id="rId38"/>
    <p:sldId id="286" r:id="rId39"/>
    <p:sldId id="287" r:id="rId40"/>
    <p:sldId id="657" r:id="rId41"/>
    <p:sldId id="659" r:id="rId42"/>
    <p:sldId id="288" r:id="rId43"/>
    <p:sldId id="310" r:id="rId44"/>
    <p:sldId id="660" r:id="rId45"/>
    <p:sldId id="623" r:id="rId46"/>
    <p:sldId id="622" r:id="rId47"/>
    <p:sldId id="661" r:id="rId48"/>
    <p:sldId id="290" r:id="rId49"/>
    <p:sldId id="293" r:id="rId50"/>
    <p:sldId id="294" r:id="rId51"/>
    <p:sldId id="295" r:id="rId52"/>
    <p:sldId id="296" r:id="rId53"/>
    <p:sldId id="298" r:id="rId54"/>
    <p:sldId id="665" r:id="rId55"/>
    <p:sldId id="374" r:id="rId56"/>
    <p:sldId id="666" r:id="rId57"/>
    <p:sldId id="649" r:id="rId58"/>
    <p:sldId id="667" r:id="rId59"/>
    <p:sldId id="668" r:id="rId60"/>
    <p:sldId id="669" r:id="rId61"/>
    <p:sldId id="670" r:id="rId62"/>
    <p:sldId id="627" r:id="rId63"/>
    <p:sldId id="387" r:id="rId64"/>
    <p:sldId id="628" r:id="rId65"/>
    <p:sldId id="671" r:id="rId66"/>
    <p:sldId id="672" r:id="rId67"/>
    <p:sldId id="673" r:id="rId68"/>
    <p:sldId id="674" r:id="rId69"/>
    <p:sldId id="629" r:id="rId70"/>
    <p:sldId id="675" r:id="rId71"/>
    <p:sldId id="676" r:id="rId72"/>
    <p:sldId id="677" r:id="rId73"/>
    <p:sldId id="634" r:id="rId74"/>
    <p:sldId id="630" r:id="rId75"/>
    <p:sldId id="678" r:id="rId76"/>
    <p:sldId id="388" r:id="rId77"/>
    <p:sldId id="615" r:id="rId78"/>
    <p:sldId id="328" r:id="rId79"/>
    <p:sldId id="321" r:id="rId80"/>
    <p:sldId id="631" r:id="rId81"/>
    <p:sldId id="616" r:id="rId82"/>
    <p:sldId id="633" r:id="rId83"/>
    <p:sldId id="618" r:id="rId84"/>
    <p:sldId id="617" r:id="rId85"/>
    <p:sldId id="679" r:id="rId86"/>
    <p:sldId id="635" r:id="rId87"/>
    <p:sldId id="636" r:id="rId88"/>
    <p:sldId id="637" r:id="rId89"/>
    <p:sldId id="638" r:id="rId90"/>
    <p:sldId id="639" r:id="rId91"/>
    <p:sldId id="664" r:id="rId92"/>
    <p:sldId id="680" r:id="rId93"/>
    <p:sldId id="373" r:id="rId94"/>
    <p:sldId id="376" r:id="rId95"/>
    <p:sldId id="377" r:id="rId96"/>
    <p:sldId id="378" r:id="rId97"/>
    <p:sldId id="379" r:id="rId98"/>
    <p:sldId id="380" r:id="rId99"/>
    <p:sldId id="681" r:id="rId100"/>
    <p:sldId id="682" r:id="rId101"/>
    <p:sldId id="683" r:id="rId102"/>
    <p:sldId id="684" r:id="rId103"/>
    <p:sldId id="685" r:id="rId104"/>
    <p:sldId id="686" r:id="rId105"/>
    <p:sldId id="687" r:id="rId106"/>
    <p:sldId id="688" r:id="rId107"/>
    <p:sldId id="689" r:id="rId108"/>
    <p:sldId id="690" r:id="rId109"/>
    <p:sldId id="691" r:id="rId110"/>
    <p:sldId id="692" r:id="rId111"/>
    <p:sldId id="693" r:id="rId112"/>
    <p:sldId id="694" r:id="rId113"/>
    <p:sldId id="695" r:id="rId114"/>
    <p:sldId id="696" r:id="rId115"/>
    <p:sldId id="697" r:id="rId116"/>
    <p:sldId id="698" r:id="rId1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66" autoAdjust="0"/>
    <p:restoredTop sz="81302" autoAdjust="0"/>
  </p:normalViewPr>
  <p:slideViewPr>
    <p:cSldViewPr snapToGrid="0" snapToObjects="1">
      <p:cViewPr varScale="1">
        <p:scale>
          <a:sx n="62" d="100"/>
          <a:sy n="62" d="100"/>
        </p:scale>
        <p:origin x="996" y="4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212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68" d="100"/>
          <a:sy n="68" d="100"/>
        </p:scale>
        <p:origin x="2873" y="5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handoutMaster" Target="handoutMasters/handout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E301EFA-672E-4509-A450-5E86A54B7C0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DEB4AA3-616A-4055-BEC3-240E5FF6C12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B1B4E9-D9BF-4A3C-9EEC-3857DD36DD59}" type="datetimeFigureOut">
              <a:rPr lang="zh-CN" altLang="en-US" smtClean="0"/>
              <a:t>2023/8/27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AE2A1AD-8187-4604-B78B-3F62C90947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36DA884-A245-4C63-9520-8DFD8D346D9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2131A-F58A-40DC-8137-20583BA9AF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1131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8E9B-9938-FE4B-AE28-1C6AC5DA2731}" type="datetimeFigureOut">
              <a:rPr kumimoji="1" lang="zh-CN" altLang="en-US" smtClean="0"/>
              <a:t>2023/8/27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215D2-4FF9-AF41-91A8-41FD4B9A92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1771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215D2-4FF9-AF41-91A8-41FD4B9A9275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9550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215D2-4FF9-AF41-91A8-41FD4B9A9275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9446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Horizontal color</a:t>
            </a:r>
            <a:r>
              <a:rPr kumimoji="1" lang="en-US" altLang="zh-CN" baseline="0" dirty="0"/>
              <a:t> band, </a:t>
            </a:r>
          </a:p>
          <a:p>
            <a:r>
              <a:rPr kumimoji="1" lang="en-US" altLang="zh-CN" baseline="0" dirty="0"/>
              <a:t>View of memory space</a:t>
            </a:r>
          </a:p>
          <a:p>
            <a:r>
              <a:rPr kumimoji="1" lang="en-US" altLang="zh-CN" baseline="0" dirty="0"/>
              <a:t>lost and go back on track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097CF-282C-334A-BC20-477956D6325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32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You can see the parameters</a:t>
            </a:r>
            <a:r>
              <a:rPr kumimoji="1" lang="en-US" altLang="zh-CN" baseline="0" dirty="0"/>
              <a:t> using </a:t>
            </a:r>
            <a:r>
              <a:rPr kumimoji="1" lang="en-US" altLang="zh-CN" baseline="0" dirty="0" err="1"/>
              <a:t>xref</a:t>
            </a:r>
            <a:r>
              <a:rPr kumimoji="1" lang="en-US" altLang="zh-CN" baseline="0" dirty="0"/>
              <a:t>,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097CF-282C-334A-BC20-477956D6325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54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static</a:t>
            </a:r>
            <a:r>
              <a:rPr kumimoji="1" lang="en-US" altLang="zh-CN" baseline="0" dirty="0"/>
              <a:t> analysis of strings is the starting point for malware analysis.</a:t>
            </a:r>
          </a:p>
          <a:p>
            <a:r>
              <a:rPr kumimoji="1" lang="en-US" altLang="zh-CN" baseline="0" dirty="0"/>
              <a:t>IDA Pro can see exactly where and how that string is used with in the code.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097CF-282C-334A-BC20-477956D6325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271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There are 3</a:t>
            </a:r>
            <a:r>
              <a:rPr kumimoji="1" lang="en-US" altLang="zh-CN" baseline="0" dirty="0"/>
              <a:t> arguments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097CF-282C-334A-BC20-477956D6325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212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215D2-4FF9-AF41-91A8-41FD4B9A9275}" type="slidenum">
              <a:rPr kumimoji="1" lang="zh-CN" altLang="en-US" smtClean="0"/>
              <a:t>116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2907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279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55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163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1_标题幻灯片">
    <p:bg>
      <p:bgPr>
        <a:gradFill rotWithShape="0">
          <a:gsLst>
            <a:gs pos="0">
              <a:schemeClr val="bg1"/>
            </a:gs>
            <a:gs pos="100000">
              <a:srgbClr val="3366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1" name="Picture 135" descr="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8717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23" name="Rectangle 127"/>
          <p:cNvSpPr>
            <a:spLocks noChangeArrowheads="1"/>
          </p:cNvSpPr>
          <p:nvPr userDrawn="1"/>
        </p:nvSpPr>
        <p:spPr bwMode="gray">
          <a:xfrm>
            <a:off x="0" y="1"/>
            <a:ext cx="12192000" cy="1628775"/>
          </a:xfrm>
          <a:prstGeom prst="rect">
            <a:avLst/>
          </a:prstGeom>
          <a:gradFill rotWithShape="1">
            <a:gsLst>
              <a:gs pos="0">
                <a:srgbClr val="3366FF">
                  <a:alpha val="30000"/>
                </a:srgbClr>
              </a:gs>
              <a:gs pos="100000">
                <a:schemeClr val="bg1">
                  <a:alpha val="78999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800"/>
          </a:p>
        </p:txBody>
      </p:sp>
      <p:grpSp>
        <p:nvGrpSpPr>
          <p:cNvPr id="4111" name="Group 15"/>
          <p:cNvGrpSpPr>
            <a:grpSpLocks/>
          </p:cNvGrpSpPr>
          <p:nvPr/>
        </p:nvGrpSpPr>
        <p:grpSpPr bwMode="auto">
          <a:xfrm>
            <a:off x="0" y="1773238"/>
            <a:ext cx="12192000" cy="4895850"/>
            <a:chOff x="664" y="1951"/>
            <a:chExt cx="4308" cy="2120"/>
          </a:xfrm>
        </p:grpSpPr>
        <p:sp>
          <p:nvSpPr>
            <p:cNvPr id="4112" name="Freeform 16"/>
            <p:cNvSpPr>
              <a:spLocks/>
            </p:cNvSpPr>
            <p:nvPr/>
          </p:nvSpPr>
          <p:spPr bwMode="invGray">
            <a:xfrm>
              <a:off x="743" y="2045"/>
              <a:ext cx="1267" cy="1938"/>
            </a:xfrm>
            <a:custGeom>
              <a:avLst/>
              <a:gdLst>
                <a:gd name="T0" fmla="*/ 116 w 1692"/>
                <a:gd name="T1" fmla="*/ 258 h 2586"/>
                <a:gd name="T2" fmla="*/ 320 w 1692"/>
                <a:gd name="T3" fmla="*/ 210 h 2586"/>
                <a:gd name="T4" fmla="*/ 434 w 1692"/>
                <a:gd name="T5" fmla="*/ 240 h 2586"/>
                <a:gd name="T6" fmla="*/ 416 w 1692"/>
                <a:gd name="T7" fmla="*/ 444 h 2586"/>
                <a:gd name="T8" fmla="*/ 272 w 1692"/>
                <a:gd name="T9" fmla="*/ 582 h 2586"/>
                <a:gd name="T10" fmla="*/ 218 w 1692"/>
                <a:gd name="T11" fmla="*/ 714 h 2586"/>
                <a:gd name="T12" fmla="*/ 284 w 1692"/>
                <a:gd name="T13" fmla="*/ 964 h 2586"/>
                <a:gd name="T14" fmla="*/ 316 w 1692"/>
                <a:gd name="T15" fmla="*/ 960 h 2586"/>
                <a:gd name="T16" fmla="*/ 328 w 1692"/>
                <a:gd name="T17" fmla="*/ 906 h 2586"/>
                <a:gd name="T18" fmla="*/ 478 w 1692"/>
                <a:gd name="T19" fmla="*/ 1154 h 2586"/>
                <a:gd name="T20" fmla="*/ 650 w 1692"/>
                <a:gd name="T21" fmla="*/ 1200 h 2586"/>
                <a:gd name="T22" fmla="*/ 794 w 1692"/>
                <a:gd name="T23" fmla="*/ 1350 h 2586"/>
                <a:gd name="T24" fmla="*/ 854 w 1692"/>
                <a:gd name="T25" fmla="*/ 1422 h 2586"/>
                <a:gd name="T26" fmla="*/ 770 w 1692"/>
                <a:gd name="T27" fmla="*/ 1608 h 2586"/>
                <a:gd name="T28" fmla="*/ 916 w 1692"/>
                <a:gd name="T29" fmla="*/ 1782 h 2586"/>
                <a:gd name="T30" fmla="*/ 1034 w 1692"/>
                <a:gd name="T31" fmla="*/ 2022 h 2586"/>
                <a:gd name="T32" fmla="*/ 1094 w 1692"/>
                <a:gd name="T33" fmla="*/ 2310 h 2586"/>
                <a:gd name="T34" fmla="*/ 1194 w 1692"/>
                <a:gd name="T35" fmla="*/ 2540 h 2586"/>
                <a:gd name="T36" fmla="*/ 1280 w 1692"/>
                <a:gd name="T37" fmla="*/ 2520 h 2586"/>
                <a:gd name="T38" fmla="*/ 1244 w 1692"/>
                <a:gd name="T39" fmla="*/ 2394 h 2586"/>
                <a:gd name="T40" fmla="*/ 1288 w 1692"/>
                <a:gd name="T41" fmla="*/ 2306 h 2586"/>
                <a:gd name="T42" fmla="*/ 1368 w 1692"/>
                <a:gd name="T43" fmla="*/ 2228 h 2586"/>
                <a:gd name="T44" fmla="*/ 1448 w 1692"/>
                <a:gd name="T45" fmla="*/ 2076 h 2586"/>
                <a:gd name="T46" fmla="*/ 1568 w 1692"/>
                <a:gd name="T47" fmla="*/ 1950 h 2586"/>
                <a:gd name="T48" fmla="*/ 1622 w 1692"/>
                <a:gd name="T49" fmla="*/ 1746 h 2586"/>
                <a:gd name="T50" fmla="*/ 1552 w 1692"/>
                <a:gd name="T51" fmla="*/ 1538 h 2586"/>
                <a:gd name="T52" fmla="*/ 1376 w 1692"/>
                <a:gd name="T53" fmla="*/ 1410 h 2586"/>
                <a:gd name="T54" fmla="*/ 1104 w 1692"/>
                <a:gd name="T55" fmla="*/ 1280 h 2586"/>
                <a:gd name="T56" fmla="*/ 974 w 1692"/>
                <a:gd name="T57" fmla="*/ 1260 h 2586"/>
                <a:gd name="T58" fmla="*/ 904 w 1692"/>
                <a:gd name="T59" fmla="*/ 1268 h 2586"/>
                <a:gd name="T60" fmla="*/ 794 w 1692"/>
                <a:gd name="T61" fmla="*/ 1308 h 2586"/>
                <a:gd name="T62" fmla="*/ 758 w 1692"/>
                <a:gd name="T63" fmla="*/ 1174 h 2586"/>
                <a:gd name="T64" fmla="*/ 736 w 1692"/>
                <a:gd name="T65" fmla="*/ 1062 h 2586"/>
                <a:gd name="T66" fmla="*/ 632 w 1692"/>
                <a:gd name="T67" fmla="*/ 1104 h 2586"/>
                <a:gd name="T68" fmla="*/ 568 w 1692"/>
                <a:gd name="T69" fmla="*/ 950 h 2586"/>
                <a:gd name="T70" fmla="*/ 740 w 1692"/>
                <a:gd name="T71" fmla="*/ 912 h 2586"/>
                <a:gd name="T72" fmla="*/ 842 w 1692"/>
                <a:gd name="T73" fmla="*/ 906 h 2586"/>
                <a:gd name="T74" fmla="*/ 896 w 1692"/>
                <a:gd name="T75" fmla="*/ 900 h 2586"/>
                <a:gd name="T76" fmla="*/ 1058 w 1692"/>
                <a:gd name="T77" fmla="*/ 750 h 2586"/>
                <a:gd name="T78" fmla="*/ 1184 w 1692"/>
                <a:gd name="T79" fmla="*/ 678 h 2586"/>
                <a:gd name="T80" fmla="*/ 1278 w 1692"/>
                <a:gd name="T81" fmla="*/ 636 h 2586"/>
                <a:gd name="T82" fmla="*/ 1340 w 1692"/>
                <a:gd name="T83" fmla="*/ 538 h 2586"/>
                <a:gd name="T84" fmla="*/ 1288 w 1692"/>
                <a:gd name="T85" fmla="*/ 512 h 2586"/>
                <a:gd name="T86" fmla="*/ 1526 w 1692"/>
                <a:gd name="T87" fmla="*/ 456 h 2586"/>
                <a:gd name="T88" fmla="*/ 1406 w 1692"/>
                <a:gd name="T89" fmla="*/ 342 h 2586"/>
                <a:gd name="T90" fmla="*/ 1328 w 1692"/>
                <a:gd name="T91" fmla="*/ 264 h 2586"/>
                <a:gd name="T92" fmla="*/ 1222 w 1692"/>
                <a:gd name="T93" fmla="*/ 364 h 2586"/>
                <a:gd name="T94" fmla="*/ 1110 w 1692"/>
                <a:gd name="T95" fmla="*/ 444 h 2586"/>
                <a:gd name="T96" fmla="*/ 1022 w 1692"/>
                <a:gd name="T97" fmla="*/ 304 h 2586"/>
                <a:gd name="T98" fmla="*/ 1212 w 1692"/>
                <a:gd name="T99" fmla="*/ 240 h 2586"/>
                <a:gd name="T100" fmla="*/ 1266 w 1692"/>
                <a:gd name="T101" fmla="*/ 198 h 2586"/>
                <a:gd name="T102" fmla="*/ 1328 w 1692"/>
                <a:gd name="T103" fmla="*/ 172 h 2586"/>
                <a:gd name="T104" fmla="*/ 1286 w 1692"/>
                <a:gd name="T105" fmla="*/ 144 h 2586"/>
                <a:gd name="T106" fmla="*/ 1262 w 1692"/>
                <a:gd name="T107" fmla="*/ 120 h 2586"/>
                <a:gd name="T108" fmla="*/ 1202 w 1692"/>
                <a:gd name="T109" fmla="*/ 102 h 2586"/>
                <a:gd name="T110" fmla="*/ 1106 w 1692"/>
                <a:gd name="T111" fmla="*/ 136 h 2586"/>
                <a:gd name="T112" fmla="*/ 950 w 1692"/>
                <a:gd name="T113" fmla="*/ 120 h 2586"/>
                <a:gd name="T114" fmla="*/ 550 w 1692"/>
                <a:gd name="T115" fmla="*/ 0 h 2586"/>
                <a:gd name="T116" fmla="*/ 344 w 1692"/>
                <a:gd name="T117" fmla="*/ 32 h 2586"/>
                <a:gd name="T118" fmla="*/ 290 w 1692"/>
                <a:gd name="T119" fmla="*/ 102 h 2586"/>
                <a:gd name="T120" fmla="*/ 128 w 1692"/>
                <a:gd name="T121" fmla="*/ 174 h 2586"/>
                <a:gd name="T122" fmla="*/ 128 w 1692"/>
                <a:gd name="T123" fmla="*/ 216 h 2586"/>
                <a:gd name="T124" fmla="*/ 2 w 1692"/>
                <a:gd name="T125" fmla="*/ 252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92" h="2586">
                  <a:moveTo>
                    <a:pt x="2" y="252"/>
                  </a:moveTo>
                  <a:lnTo>
                    <a:pt x="68" y="264"/>
                  </a:lnTo>
                  <a:lnTo>
                    <a:pt x="116" y="258"/>
                  </a:lnTo>
                  <a:lnTo>
                    <a:pt x="188" y="216"/>
                  </a:lnTo>
                  <a:lnTo>
                    <a:pt x="236" y="210"/>
                  </a:lnTo>
                  <a:lnTo>
                    <a:pt x="320" y="210"/>
                  </a:lnTo>
                  <a:lnTo>
                    <a:pt x="368" y="216"/>
                  </a:lnTo>
                  <a:lnTo>
                    <a:pt x="398" y="246"/>
                  </a:lnTo>
                  <a:lnTo>
                    <a:pt x="434" y="240"/>
                  </a:lnTo>
                  <a:lnTo>
                    <a:pt x="422" y="294"/>
                  </a:lnTo>
                  <a:lnTo>
                    <a:pt x="404" y="354"/>
                  </a:lnTo>
                  <a:lnTo>
                    <a:pt x="416" y="444"/>
                  </a:lnTo>
                  <a:lnTo>
                    <a:pt x="408" y="480"/>
                  </a:lnTo>
                  <a:lnTo>
                    <a:pt x="380" y="474"/>
                  </a:lnTo>
                  <a:lnTo>
                    <a:pt x="272" y="582"/>
                  </a:lnTo>
                  <a:lnTo>
                    <a:pt x="236" y="628"/>
                  </a:lnTo>
                  <a:lnTo>
                    <a:pt x="242" y="672"/>
                  </a:lnTo>
                  <a:lnTo>
                    <a:pt x="218" y="714"/>
                  </a:lnTo>
                  <a:lnTo>
                    <a:pt x="268" y="774"/>
                  </a:lnTo>
                  <a:lnTo>
                    <a:pt x="262" y="844"/>
                  </a:lnTo>
                  <a:lnTo>
                    <a:pt x="284" y="964"/>
                  </a:lnTo>
                  <a:lnTo>
                    <a:pt x="320" y="1010"/>
                  </a:lnTo>
                  <a:lnTo>
                    <a:pt x="324" y="970"/>
                  </a:lnTo>
                  <a:lnTo>
                    <a:pt x="316" y="960"/>
                  </a:lnTo>
                  <a:lnTo>
                    <a:pt x="302" y="834"/>
                  </a:lnTo>
                  <a:lnTo>
                    <a:pt x="326" y="830"/>
                  </a:lnTo>
                  <a:lnTo>
                    <a:pt x="328" y="906"/>
                  </a:lnTo>
                  <a:lnTo>
                    <a:pt x="380" y="996"/>
                  </a:lnTo>
                  <a:lnTo>
                    <a:pt x="368" y="1074"/>
                  </a:lnTo>
                  <a:lnTo>
                    <a:pt x="478" y="1154"/>
                  </a:lnTo>
                  <a:lnTo>
                    <a:pt x="564" y="1164"/>
                  </a:lnTo>
                  <a:lnTo>
                    <a:pt x="612" y="1208"/>
                  </a:lnTo>
                  <a:lnTo>
                    <a:pt x="650" y="1200"/>
                  </a:lnTo>
                  <a:lnTo>
                    <a:pt x="680" y="1224"/>
                  </a:lnTo>
                  <a:lnTo>
                    <a:pt x="698" y="1272"/>
                  </a:lnTo>
                  <a:lnTo>
                    <a:pt x="794" y="1350"/>
                  </a:lnTo>
                  <a:lnTo>
                    <a:pt x="842" y="1308"/>
                  </a:lnTo>
                  <a:lnTo>
                    <a:pt x="848" y="1350"/>
                  </a:lnTo>
                  <a:lnTo>
                    <a:pt x="854" y="1422"/>
                  </a:lnTo>
                  <a:lnTo>
                    <a:pt x="786" y="1490"/>
                  </a:lnTo>
                  <a:lnTo>
                    <a:pt x="788" y="1542"/>
                  </a:lnTo>
                  <a:lnTo>
                    <a:pt x="770" y="1608"/>
                  </a:lnTo>
                  <a:lnTo>
                    <a:pt x="802" y="1634"/>
                  </a:lnTo>
                  <a:lnTo>
                    <a:pt x="848" y="1668"/>
                  </a:lnTo>
                  <a:lnTo>
                    <a:pt x="916" y="1782"/>
                  </a:lnTo>
                  <a:lnTo>
                    <a:pt x="956" y="1800"/>
                  </a:lnTo>
                  <a:lnTo>
                    <a:pt x="1010" y="1848"/>
                  </a:lnTo>
                  <a:lnTo>
                    <a:pt x="1034" y="2022"/>
                  </a:lnTo>
                  <a:lnTo>
                    <a:pt x="1058" y="2178"/>
                  </a:lnTo>
                  <a:lnTo>
                    <a:pt x="1046" y="2244"/>
                  </a:lnTo>
                  <a:lnTo>
                    <a:pt x="1094" y="2310"/>
                  </a:lnTo>
                  <a:lnTo>
                    <a:pt x="1118" y="2364"/>
                  </a:lnTo>
                  <a:lnTo>
                    <a:pt x="1138" y="2458"/>
                  </a:lnTo>
                  <a:lnTo>
                    <a:pt x="1194" y="2540"/>
                  </a:lnTo>
                  <a:lnTo>
                    <a:pt x="1286" y="2586"/>
                  </a:lnTo>
                  <a:lnTo>
                    <a:pt x="1382" y="2574"/>
                  </a:lnTo>
                  <a:lnTo>
                    <a:pt x="1280" y="2520"/>
                  </a:lnTo>
                  <a:lnTo>
                    <a:pt x="1266" y="2472"/>
                  </a:lnTo>
                  <a:lnTo>
                    <a:pt x="1288" y="2428"/>
                  </a:lnTo>
                  <a:lnTo>
                    <a:pt x="1244" y="2394"/>
                  </a:lnTo>
                  <a:lnTo>
                    <a:pt x="1284" y="2334"/>
                  </a:lnTo>
                  <a:lnTo>
                    <a:pt x="1244" y="2300"/>
                  </a:lnTo>
                  <a:lnTo>
                    <a:pt x="1288" y="2306"/>
                  </a:lnTo>
                  <a:lnTo>
                    <a:pt x="1286" y="2244"/>
                  </a:lnTo>
                  <a:lnTo>
                    <a:pt x="1330" y="2268"/>
                  </a:lnTo>
                  <a:lnTo>
                    <a:pt x="1368" y="2228"/>
                  </a:lnTo>
                  <a:lnTo>
                    <a:pt x="1334" y="2160"/>
                  </a:lnTo>
                  <a:lnTo>
                    <a:pt x="1382" y="2184"/>
                  </a:lnTo>
                  <a:lnTo>
                    <a:pt x="1448" y="2076"/>
                  </a:lnTo>
                  <a:lnTo>
                    <a:pt x="1468" y="2052"/>
                  </a:lnTo>
                  <a:lnTo>
                    <a:pt x="1476" y="1982"/>
                  </a:lnTo>
                  <a:lnTo>
                    <a:pt x="1568" y="1950"/>
                  </a:lnTo>
                  <a:lnTo>
                    <a:pt x="1612" y="1880"/>
                  </a:lnTo>
                  <a:lnTo>
                    <a:pt x="1628" y="1830"/>
                  </a:lnTo>
                  <a:lnTo>
                    <a:pt x="1622" y="1746"/>
                  </a:lnTo>
                  <a:lnTo>
                    <a:pt x="1692" y="1644"/>
                  </a:lnTo>
                  <a:lnTo>
                    <a:pt x="1652" y="1578"/>
                  </a:lnTo>
                  <a:lnTo>
                    <a:pt x="1552" y="1538"/>
                  </a:lnTo>
                  <a:lnTo>
                    <a:pt x="1448" y="1500"/>
                  </a:lnTo>
                  <a:lnTo>
                    <a:pt x="1376" y="1494"/>
                  </a:lnTo>
                  <a:lnTo>
                    <a:pt x="1376" y="1410"/>
                  </a:lnTo>
                  <a:lnTo>
                    <a:pt x="1262" y="1356"/>
                  </a:lnTo>
                  <a:lnTo>
                    <a:pt x="1166" y="1272"/>
                  </a:lnTo>
                  <a:lnTo>
                    <a:pt x="1104" y="1280"/>
                  </a:lnTo>
                  <a:lnTo>
                    <a:pt x="1048" y="1276"/>
                  </a:lnTo>
                  <a:lnTo>
                    <a:pt x="1020" y="1244"/>
                  </a:lnTo>
                  <a:lnTo>
                    <a:pt x="974" y="1260"/>
                  </a:lnTo>
                  <a:lnTo>
                    <a:pt x="984" y="1238"/>
                  </a:lnTo>
                  <a:lnTo>
                    <a:pt x="934" y="1268"/>
                  </a:lnTo>
                  <a:lnTo>
                    <a:pt x="904" y="1268"/>
                  </a:lnTo>
                  <a:lnTo>
                    <a:pt x="872" y="1314"/>
                  </a:lnTo>
                  <a:lnTo>
                    <a:pt x="836" y="1272"/>
                  </a:lnTo>
                  <a:lnTo>
                    <a:pt x="794" y="1308"/>
                  </a:lnTo>
                  <a:lnTo>
                    <a:pt x="748" y="1278"/>
                  </a:lnTo>
                  <a:lnTo>
                    <a:pt x="758" y="1242"/>
                  </a:lnTo>
                  <a:lnTo>
                    <a:pt x="758" y="1174"/>
                  </a:lnTo>
                  <a:lnTo>
                    <a:pt x="698" y="1176"/>
                  </a:lnTo>
                  <a:lnTo>
                    <a:pt x="668" y="1140"/>
                  </a:lnTo>
                  <a:lnTo>
                    <a:pt x="736" y="1062"/>
                  </a:lnTo>
                  <a:lnTo>
                    <a:pt x="712" y="1050"/>
                  </a:lnTo>
                  <a:lnTo>
                    <a:pt x="658" y="1062"/>
                  </a:lnTo>
                  <a:lnTo>
                    <a:pt x="632" y="1104"/>
                  </a:lnTo>
                  <a:lnTo>
                    <a:pt x="596" y="1110"/>
                  </a:lnTo>
                  <a:lnTo>
                    <a:pt x="538" y="1066"/>
                  </a:lnTo>
                  <a:lnTo>
                    <a:pt x="568" y="950"/>
                  </a:lnTo>
                  <a:lnTo>
                    <a:pt x="632" y="894"/>
                  </a:lnTo>
                  <a:lnTo>
                    <a:pt x="686" y="894"/>
                  </a:lnTo>
                  <a:lnTo>
                    <a:pt x="740" y="912"/>
                  </a:lnTo>
                  <a:lnTo>
                    <a:pt x="736" y="900"/>
                  </a:lnTo>
                  <a:lnTo>
                    <a:pt x="766" y="868"/>
                  </a:lnTo>
                  <a:lnTo>
                    <a:pt x="842" y="906"/>
                  </a:lnTo>
                  <a:lnTo>
                    <a:pt x="848" y="966"/>
                  </a:lnTo>
                  <a:lnTo>
                    <a:pt x="884" y="984"/>
                  </a:lnTo>
                  <a:lnTo>
                    <a:pt x="896" y="900"/>
                  </a:lnTo>
                  <a:lnTo>
                    <a:pt x="878" y="858"/>
                  </a:lnTo>
                  <a:lnTo>
                    <a:pt x="998" y="806"/>
                  </a:lnTo>
                  <a:lnTo>
                    <a:pt x="1058" y="750"/>
                  </a:lnTo>
                  <a:lnTo>
                    <a:pt x="1100" y="696"/>
                  </a:lnTo>
                  <a:lnTo>
                    <a:pt x="1130" y="672"/>
                  </a:lnTo>
                  <a:lnTo>
                    <a:pt x="1184" y="678"/>
                  </a:lnTo>
                  <a:lnTo>
                    <a:pt x="1190" y="636"/>
                  </a:lnTo>
                  <a:lnTo>
                    <a:pt x="1280" y="588"/>
                  </a:lnTo>
                  <a:lnTo>
                    <a:pt x="1278" y="636"/>
                  </a:lnTo>
                  <a:lnTo>
                    <a:pt x="1360" y="602"/>
                  </a:lnTo>
                  <a:lnTo>
                    <a:pt x="1322" y="570"/>
                  </a:lnTo>
                  <a:lnTo>
                    <a:pt x="1340" y="538"/>
                  </a:lnTo>
                  <a:lnTo>
                    <a:pt x="1320" y="522"/>
                  </a:lnTo>
                  <a:lnTo>
                    <a:pt x="1286" y="546"/>
                  </a:lnTo>
                  <a:lnTo>
                    <a:pt x="1288" y="512"/>
                  </a:lnTo>
                  <a:lnTo>
                    <a:pt x="1400" y="504"/>
                  </a:lnTo>
                  <a:lnTo>
                    <a:pt x="1490" y="480"/>
                  </a:lnTo>
                  <a:lnTo>
                    <a:pt x="1526" y="456"/>
                  </a:lnTo>
                  <a:lnTo>
                    <a:pt x="1484" y="394"/>
                  </a:lnTo>
                  <a:cubicBezTo>
                    <a:pt x="1474" y="370"/>
                    <a:pt x="1479" y="319"/>
                    <a:pt x="1466" y="310"/>
                  </a:cubicBezTo>
                  <a:cubicBezTo>
                    <a:pt x="1456" y="300"/>
                    <a:pt x="1423" y="343"/>
                    <a:pt x="1406" y="342"/>
                  </a:cubicBezTo>
                  <a:lnTo>
                    <a:pt x="1376" y="312"/>
                  </a:lnTo>
                  <a:lnTo>
                    <a:pt x="1376" y="270"/>
                  </a:lnTo>
                  <a:lnTo>
                    <a:pt x="1328" y="264"/>
                  </a:lnTo>
                  <a:lnTo>
                    <a:pt x="1312" y="252"/>
                  </a:lnTo>
                  <a:lnTo>
                    <a:pt x="1256" y="314"/>
                  </a:lnTo>
                  <a:lnTo>
                    <a:pt x="1222" y="364"/>
                  </a:lnTo>
                  <a:lnTo>
                    <a:pt x="1172" y="402"/>
                  </a:lnTo>
                  <a:lnTo>
                    <a:pt x="1136" y="474"/>
                  </a:lnTo>
                  <a:lnTo>
                    <a:pt x="1110" y="444"/>
                  </a:lnTo>
                  <a:lnTo>
                    <a:pt x="1128" y="394"/>
                  </a:lnTo>
                  <a:lnTo>
                    <a:pt x="1038" y="334"/>
                  </a:lnTo>
                  <a:lnTo>
                    <a:pt x="1022" y="304"/>
                  </a:lnTo>
                  <a:lnTo>
                    <a:pt x="1122" y="226"/>
                  </a:lnTo>
                  <a:lnTo>
                    <a:pt x="1184" y="222"/>
                  </a:lnTo>
                  <a:lnTo>
                    <a:pt x="1212" y="240"/>
                  </a:lnTo>
                  <a:lnTo>
                    <a:pt x="1248" y="220"/>
                  </a:lnTo>
                  <a:lnTo>
                    <a:pt x="1300" y="220"/>
                  </a:lnTo>
                  <a:lnTo>
                    <a:pt x="1266" y="198"/>
                  </a:lnTo>
                  <a:lnTo>
                    <a:pt x="1208" y="196"/>
                  </a:lnTo>
                  <a:lnTo>
                    <a:pt x="1250" y="174"/>
                  </a:lnTo>
                  <a:lnTo>
                    <a:pt x="1328" y="172"/>
                  </a:lnTo>
                  <a:lnTo>
                    <a:pt x="1364" y="132"/>
                  </a:lnTo>
                  <a:cubicBezTo>
                    <a:pt x="1346" y="124"/>
                    <a:pt x="1343" y="119"/>
                    <a:pt x="1324" y="122"/>
                  </a:cubicBezTo>
                  <a:cubicBezTo>
                    <a:pt x="1310" y="124"/>
                    <a:pt x="1294" y="132"/>
                    <a:pt x="1286" y="144"/>
                  </a:cubicBezTo>
                  <a:cubicBezTo>
                    <a:pt x="1282" y="149"/>
                    <a:pt x="1274" y="148"/>
                    <a:pt x="1268" y="150"/>
                  </a:cubicBezTo>
                  <a:cubicBezTo>
                    <a:pt x="1266" y="144"/>
                    <a:pt x="1259" y="138"/>
                    <a:pt x="1262" y="132"/>
                  </a:cubicBezTo>
                  <a:cubicBezTo>
                    <a:pt x="1269" y="118"/>
                    <a:pt x="1303" y="134"/>
                    <a:pt x="1262" y="120"/>
                  </a:cubicBezTo>
                  <a:cubicBezTo>
                    <a:pt x="1221" y="134"/>
                    <a:pt x="1252" y="105"/>
                    <a:pt x="1262" y="90"/>
                  </a:cubicBezTo>
                  <a:cubicBezTo>
                    <a:pt x="1260" y="84"/>
                    <a:pt x="1262" y="75"/>
                    <a:pt x="1256" y="72"/>
                  </a:cubicBezTo>
                  <a:cubicBezTo>
                    <a:pt x="1238" y="63"/>
                    <a:pt x="1202" y="102"/>
                    <a:pt x="1202" y="102"/>
                  </a:cubicBezTo>
                  <a:cubicBezTo>
                    <a:pt x="1198" y="108"/>
                    <a:pt x="1186" y="140"/>
                    <a:pt x="1180" y="144"/>
                  </a:cubicBezTo>
                  <a:cubicBezTo>
                    <a:pt x="1169" y="151"/>
                    <a:pt x="1148" y="122"/>
                    <a:pt x="1148" y="122"/>
                  </a:cubicBezTo>
                  <a:cubicBezTo>
                    <a:pt x="1138" y="123"/>
                    <a:pt x="1121" y="137"/>
                    <a:pt x="1106" y="136"/>
                  </a:cubicBezTo>
                  <a:cubicBezTo>
                    <a:pt x="1091" y="135"/>
                    <a:pt x="1074" y="117"/>
                    <a:pt x="1056" y="116"/>
                  </a:cubicBezTo>
                  <a:cubicBezTo>
                    <a:pt x="1038" y="115"/>
                    <a:pt x="1016" y="131"/>
                    <a:pt x="998" y="132"/>
                  </a:cubicBezTo>
                  <a:cubicBezTo>
                    <a:pt x="997" y="132"/>
                    <a:pt x="956" y="125"/>
                    <a:pt x="950" y="120"/>
                  </a:cubicBezTo>
                  <a:cubicBezTo>
                    <a:pt x="918" y="94"/>
                    <a:pt x="960" y="108"/>
                    <a:pt x="920" y="90"/>
                  </a:cubicBezTo>
                  <a:cubicBezTo>
                    <a:pt x="852" y="60"/>
                    <a:pt x="806" y="58"/>
                    <a:pt x="730" y="54"/>
                  </a:cubicBezTo>
                  <a:cubicBezTo>
                    <a:pt x="656" y="39"/>
                    <a:pt x="625" y="15"/>
                    <a:pt x="550" y="0"/>
                  </a:cubicBezTo>
                  <a:cubicBezTo>
                    <a:pt x="510" y="2"/>
                    <a:pt x="486" y="5"/>
                    <a:pt x="446" y="8"/>
                  </a:cubicBezTo>
                  <a:cubicBezTo>
                    <a:pt x="424" y="9"/>
                    <a:pt x="423" y="14"/>
                    <a:pt x="406" y="18"/>
                  </a:cubicBezTo>
                  <a:cubicBezTo>
                    <a:pt x="389" y="22"/>
                    <a:pt x="353" y="24"/>
                    <a:pt x="344" y="32"/>
                  </a:cubicBezTo>
                  <a:cubicBezTo>
                    <a:pt x="346" y="38"/>
                    <a:pt x="354" y="60"/>
                    <a:pt x="350" y="64"/>
                  </a:cubicBezTo>
                  <a:cubicBezTo>
                    <a:pt x="274" y="50"/>
                    <a:pt x="250" y="81"/>
                    <a:pt x="236" y="82"/>
                  </a:cubicBezTo>
                  <a:cubicBezTo>
                    <a:pt x="278" y="110"/>
                    <a:pt x="270" y="72"/>
                    <a:pt x="290" y="102"/>
                  </a:cubicBezTo>
                  <a:cubicBezTo>
                    <a:pt x="234" y="121"/>
                    <a:pt x="178" y="104"/>
                    <a:pt x="128" y="138"/>
                  </a:cubicBezTo>
                  <a:cubicBezTo>
                    <a:pt x="126" y="144"/>
                    <a:pt x="122" y="150"/>
                    <a:pt x="122" y="156"/>
                  </a:cubicBezTo>
                  <a:cubicBezTo>
                    <a:pt x="122" y="162"/>
                    <a:pt x="132" y="170"/>
                    <a:pt x="128" y="174"/>
                  </a:cubicBezTo>
                  <a:cubicBezTo>
                    <a:pt x="126" y="182"/>
                    <a:pt x="109" y="197"/>
                    <a:pt x="112" y="202"/>
                  </a:cubicBezTo>
                  <a:cubicBezTo>
                    <a:pt x="124" y="206"/>
                    <a:pt x="137" y="195"/>
                    <a:pt x="146" y="204"/>
                  </a:cubicBezTo>
                  <a:cubicBezTo>
                    <a:pt x="151" y="209"/>
                    <a:pt x="135" y="213"/>
                    <a:pt x="128" y="216"/>
                  </a:cubicBezTo>
                  <a:cubicBezTo>
                    <a:pt x="116" y="221"/>
                    <a:pt x="104" y="226"/>
                    <a:pt x="92" y="228"/>
                  </a:cubicBezTo>
                  <a:cubicBezTo>
                    <a:pt x="48" y="237"/>
                    <a:pt x="72" y="233"/>
                    <a:pt x="20" y="240"/>
                  </a:cubicBezTo>
                  <a:cubicBezTo>
                    <a:pt x="0" y="247"/>
                    <a:pt x="2" y="240"/>
                    <a:pt x="2" y="25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13" name="Freeform 17"/>
            <p:cNvSpPr>
              <a:spLocks/>
            </p:cNvSpPr>
            <p:nvPr/>
          </p:nvSpPr>
          <p:spPr bwMode="invGray">
            <a:xfrm>
              <a:off x="703" y="2230"/>
              <a:ext cx="34" cy="28"/>
            </a:xfrm>
            <a:custGeom>
              <a:avLst/>
              <a:gdLst>
                <a:gd name="T0" fmla="*/ 16 w 46"/>
                <a:gd name="T1" fmla="*/ 4 h 38"/>
                <a:gd name="T2" fmla="*/ 0 w 46"/>
                <a:gd name="T3" fmla="*/ 22 h 38"/>
                <a:gd name="T4" fmla="*/ 22 w 46"/>
                <a:gd name="T5" fmla="*/ 38 h 38"/>
                <a:gd name="T6" fmla="*/ 46 w 46"/>
                <a:gd name="T7" fmla="*/ 26 h 38"/>
                <a:gd name="T8" fmla="*/ 30 w 46"/>
                <a:gd name="T9" fmla="*/ 0 h 38"/>
                <a:gd name="T10" fmla="*/ 16 w 46"/>
                <a:gd name="T11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38">
                  <a:moveTo>
                    <a:pt x="16" y="4"/>
                  </a:moveTo>
                  <a:lnTo>
                    <a:pt x="0" y="22"/>
                  </a:lnTo>
                  <a:lnTo>
                    <a:pt x="22" y="38"/>
                  </a:lnTo>
                  <a:lnTo>
                    <a:pt x="46" y="26"/>
                  </a:lnTo>
                  <a:lnTo>
                    <a:pt x="30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14" name="Freeform 18"/>
            <p:cNvSpPr>
              <a:spLocks/>
            </p:cNvSpPr>
            <p:nvPr/>
          </p:nvSpPr>
          <p:spPr bwMode="invGray">
            <a:xfrm>
              <a:off x="1010" y="2353"/>
              <a:ext cx="39" cy="32"/>
            </a:xfrm>
            <a:custGeom>
              <a:avLst/>
              <a:gdLst>
                <a:gd name="T0" fmla="*/ 12 w 52"/>
                <a:gd name="T1" fmla="*/ 0 h 44"/>
                <a:gd name="T2" fmla="*/ 26 w 52"/>
                <a:gd name="T3" fmla="*/ 44 h 44"/>
                <a:gd name="T4" fmla="*/ 42 w 52"/>
                <a:gd name="T5" fmla="*/ 42 h 44"/>
                <a:gd name="T6" fmla="*/ 38 w 52"/>
                <a:gd name="T7" fmla="*/ 16 h 44"/>
                <a:gd name="T8" fmla="*/ 26 w 52"/>
                <a:gd name="T9" fmla="*/ 2 h 44"/>
                <a:gd name="T10" fmla="*/ 12 w 52"/>
                <a:gd name="T1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44">
                  <a:moveTo>
                    <a:pt x="12" y="0"/>
                  </a:moveTo>
                  <a:cubicBezTo>
                    <a:pt x="16" y="14"/>
                    <a:pt x="18" y="32"/>
                    <a:pt x="26" y="44"/>
                  </a:cubicBezTo>
                  <a:cubicBezTo>
                    <a:pt x="31" y="43"/>
                    <a:pt x="37" y="44"/>
                    <a:pt x="42" y="42"/>
                  </a:cubicBezTo>
                  <a:cubicBezTo>
                    <a:pt x="52" y="38"/>
                    <a:pt x="48" y="19"/>
                    <a:pt x="38" y="16"/>
                  </a:cubicBezTo>
                  <a:cubicBezTo>
                    <a:pt x="33" y="9"/>
                    <a:pt x="34" y="5"/>
                    <a:pt x="26" y="2"/>
                  </a:cubicBezTo>
                  <a:cubicBezTo>
                    <a:pt x="4" y="4"/>
                    <a:pt x="0" y="8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15" name="Freeform 19"/>
            <p:cNvSpPr>
              <a:spLocks/>
            </p:cNvSpPr>
            <p:nvPr/>
          </p:nvSpPr>
          <p:spPr bwMode="invGray">
            <a:xfrm>
              <a:off x="1792" y="2409"/>
              <a:ext cx="98" cy="74"/>
            </a:xfrm>
            <a:custGeom>
              <a:avLst/>
              <a:gdLst>
                <a:gd name="T0" fmla="*/ 97 w 131"/>
                <a:gd name="T1" fmla="*/ 0 h 98"/>
                <a:gd name="T2" fmla="*/ 79 w 131"/>
                <a:gd name="T3" fmla="*/ 8 h 98"/>
                <a:gd name="T4" fmla="*/ 53 w 131"/>
                <a:gd name="T5" fmla="*/ 24 h 98"/>
                <a:gd name="T6" fmla="*/ 39 w 131"/>
                <a:gd name="T7" fmla="*/ 40 h 98"/>
                <a:gd name="T8" fmla="*/ 21 w 131"/>
                <a:gd name="T9" fmla="*/ 52 h 98"/>
                <a:gd name="T10" fmla="*/ 63 w 131"/>
                <a:gd name="T11" fmla="*/ 82 h 98"/>
                <a:gd name="T12" fmla="*/ 79 w 131"/>
                <a:gd name="T13" fmla="*/ 94 h 98"/>
                <a:gd name="T14" fmla="*/ 85 w 131"/>
                <a:gd name="T15" fmla="*/ 92 h 98"/>
                <a:gd name="T16" fmla="*/ 89 w 131"/>
                <a:gd name="T17" fmla="*/ 86 h 98"/>
                <a:gd name="T18" fmla="*/ 97 w 131"/>
                <a:gd name="T19" fmla="*/ 98 h 98"/>
                <a:gd name="T20" fmla="*/ 123 w 131"/>
                <a:gd name="T21" fmla="*/ 86 h 98"/>
                <a:gd name="T22" fmla="*/ 129 w 131"/>
                <a:gd name="T23" fmla="*/ 74 h 98"/>
                <a:gd name="T24" fmla="*/ 101 w 131"/>
                <a:gd name="T25" fmla="*/ 40 h 98"/>
                <a:gd name="T26" fmla="*/ 115 w 131"/>
                <a:gd name="T27" fmla="*/ 24 h 98"/>
                <a:gd name="T28" fmla="*/ 111 w 131"/>
                <a:gd name="T29" fmla="*/ 4 h 98"/>
                <a:gd name="T30" fmla="*/ 97 w 131"/>
                <a:gd name="T3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98">
                  <a:moveTo>
                    <a:pt x="97" y="0"/>
                  </a:moveTo>
                  <a:cubicBezTo>
                    <a:pt x="83" y="5"/>
                    <a:pt x="89" y="2"/>
                    <a:pt x="79" y="8"/>
                  </a:cubicBezTo>
                  <a:cubicBezTo>
                    <a:pt x="76" y="18"/>
                    <a:pt x="62" y="18"/>
                    <a:pt x="53" y="24"/>
                  </a:cubicBezTo>
                  <a:cubicBezTo>
                    <a:pt x="49" y="29"/>
                    <a:pt x="44" y="36"/>
                    <a:pt x="39" y="40"/>
                  </a:cubicBezTo>
                  <a:cubicBezTo>
                    <a:pt x="34" y="45"/>
                    <a:pt x="21" y="52"/>
                    <a:pt x="21" y="52"/>
                  </a:cubicBezTo>
                  <a:cubicBezTo>
                    <a:pt x="0" y="84"/>
                    <a:pt x="41" y="75"/>
                    <a:pt x="63" y="82"/>
                  </a:cubicBezTo>
                  <a:cubicBezTo>
                    <a:pt x="68" y="89"/>
                    <a:pt x="71" y="91"/>
                    <a:pt x="79" y="94"/>
                  </a:cubicBezTo>
                  <a:cubicBezTo>
                    <a:pt x="81" y="93"/>
                    <a:pt x="83" y="93"/>
                    <a:pt x="85" y="92"/>
                  </a:cubicBezTo>
                  <a:cubicBezTo>
                    <a:pt x="87" y="90"/>
                    <a:pt x="87" y="85"/>
                    <a:pt x="89" y="86"/>
                  </a:cubicBezTo>
                  <a:cubicBezTo>
                    <a:pt x="93" y="88"/>
                    <a:pt x="97" y="98"/>
                    <a:pt x="97" y="98"/>
                  </a:cubicBezTo>
                  <a:cubicBezTo>
                    <a:pt x="112" y="95"/>
                    <a:pt x="111" y="90"/>
                    <a:pt x="123" y="86"/>
                  </a:cubicBezTo>
                  <a:cubicBezTo>
                    <a:pt x="124" y="82"/>
                    <a:pt x="128" y="78"/>
                    <a:pt x="129" y="74"/>
                  </a:cubicBezTo>
                  <a:cubicBezTo>
                    <a:pt x="131" y="61"/>
                    <a:pt x="108" y="47"/>
                    <a:pt x="101" y="40"/>
                  </a:cubicBezTo>
                  <a:cubicBezTo>
                    <a:pt x="103" y="33"/>
                    <a:pt x="115" y="24"/>
                    <a:pt x="115" y="24"/>
                  </a:cubicBezTo>
                  <a:cubicBezTo>
                    <a:pt x="121" y="15"/>
                    <a:pt x="124" y="8"/>
                    <a:pt x="111" y="4"/>
                  </a:cubicBezTo>
                  <a:cubicBezTo>
                    <a:pt x="101" y="7"/>
                    <a:pt x="97" y="13"/>
                    <a:pt x="9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16" name="Freeform 20"/>
            <p:cNvSpPr>
              <a:spLocks/>
            </p:cNvSpPr>
            <p:nvPr/>
          </p:nvSpPr>
          <p:spPr bwMode="invGray">
            <a:xfrm>
              <a:off x="1318" y="2793"/>
              <a:ext cx="158" cy="84"/>
            </a:xfrm>
            <a:custGeom>
              <a:avLst/>
              <a:gdLst>
                <a:gd name="T0" fmla="*/ 47 w 212"/>
                <a:gd name="T1" fmla="*/ 12 h 112"/>
                <a:gd name="T2" fmla="*/ 17 w 212"/>
                <a:gd name="T3" fmla="*/ 12 h 112"/>
                <a:gd name="T4" fmla="*/ 5 w 212"/>
                <a:gd name="T5" fmla="*/ 16 h 112"/>
                <a:gd name="T6" fmla="*/ 25 w 212"/>
                <a:gd name="T7" fmla="*/ 52 h 112"/>
                <a:gd name="T8" fmla="*/ 51 w 212"/>
                <a:gd name="T9" fmla="*/ 44 h 112"/>
                <a:gd name="T10" fmla="*/ 93 w 212"/>
                <a:gd name="T11" fmla="*/ 54 h 112"/>
                <a:gd name="T12" fmla="*/ 111 w 212"/>
                <a:gd name="T13" fmla="*/ 60 h 112"/>
                <a:gd name="T14" fmla="*/ 133 w 212"/>
                <a:gd name="T15" fmla="*/ 88 h 112"/>
                <a:gd name="T16" fmla="*/ 141 w 212"/>
                <a:gd name="T17" fmla="*/ 112 h 112"/>
                <a:gd name="T18" fmla="*/ 157 w 212"/>
                <a:gd name="T19" fmla="*/ 100 h 112"/>
                <a:gd name="T20" fmla="*/ 169 w 212"/>
                <a:gd name="T21" fmla="*/ 96 h 112"/>
                <a:gd name="T22" fmla="*/ 187 w 212"/>
                <a:gd name="T23" fmla="*/ 102 h 112"/>
                <a:gd name="T24" fmla="*/ 195 w 212"/>
                <a:gd name="T25" fmla="*/ 80 h 112"/>
                <a:gd name="T26" fmla="*/ 153 w 212"/>
                <a:gd name="T27" fmla="*/ 54 h 112"/>
                <a:gd name="T28" fmla="*/ 105 w 212"/>
                <a:gd name="T29" fmla="*/ 20 h 112"/>
                <a:gd name="T30" fmla="*/ 53 w 212"/>
                <a:gd name="T31" fmla="*/ 26 h 112"/>
                <a:gd name="T32" fmla="*/ 47 w 212"/>
                <a:gd name="T33" fmla="*/ 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112">
                  <a:moveTo>
                    <a:pt x="47" y="12"/>
                  </a:moveTo>
                  <a:cubicBezTo>
                    <a:pt x="39" y="0"/>
                    <a:pt x="28" y="7"/>
                    <a:pt x="17" y="12"/>
                  </a:cubicBezTo>
                  <a:cubicBezTo>
                    <a:pt x="13" y="14"/>
                    <a:pt x="5" y="16"/>
                    <a:pt x="5" y="16"/>
                  </a:cubicBezTo>
                  <a:cubicBezTo>
                    <a:pt x="0" y="31"/>
                    <a:pt x="10" y="48"/>
                    <a:pt x="25" y="52"/>
                  </a:cubicBezTo>
                  <a:cubicBezTo>
                    <a:pt x="37" y="50"/>
                    <a:pt x="41" y="47"/>
                    <a:pt x="51" y="44"/>
                  </a:cubicBezTo>
                  <a:cubicBezTo>
                    <a:pt x="65" y="53"/>
                    <a:pt x="76" y="53"/>
                    <a:pt x="93" y="54"/>
                  </a:cubicBezTo>
                  <a:cubicBezTo>
                    <a:pt x="99" y="56"/>
                    <a:pt x="111" y="60"/>
                    <a:pt x="111" y="60"/>
                  </a:cubicBezTo>
                  <a:cubicBezTo>
                    <a:pt x="120" y="69"/>
                    <a:pt x="129" y="75"/>
                    <a:pt x="133" y="88"/>
                  </a:cubicBezTo>
                  <a:cubicBezTo>
                    <a:pt x="125" y="100"/>
                    <a:pt x="126" y="107"/>
                    <a:pt x="141" y="112"/>
                  </a:cubicBezTo>
                  <a:cubicBezTo>
                    <a:pt x="145" y="106"/>
                    <a:pt x="150" y="103"/>
                    <a:pt x="157" y="100"/>
                  </a:cubicBezTo>
                  <a:cubicBezTo>
                    <a:pt x="161" y="98"/>
                    <a:pt x="169" y="96"/>
                    <a:pt x="169" y="96"/>
                  </a:cubicBezTo>
                  <a:cubicBezTo>
                    <a:pt x="175" y="98"/>
                    <a:pt x="187" y="102"/>
                    <a:pt x="187" y="102"/>
                  </a:cubicBezTo>
                  <a:cubicBezTo>
                    <a:pt x="203" y="100"/>
                    <a:pt x="212" y="94"/>
                    <a:pt x="195" y="80"/>
                  </a:cubicBezTo>
                  <a:cubicBezTo>
                    <a:pt x="183" y="70"/>
                    <a:pt x="165" y="66"/>
                    <a:pt x="153" y="54"/>
                  </a:cubicBezTo>
                  <a:cubicBezTo>
                    <a:pt x="141" y="42"/>
                    <a:pt x="122" y="26"/>
                    <a:pt x="105" y="20"/>
                  </a:cubicBezTo>
                  <a:cubicBezTo>
                    <a:pt x="85" y="21"/>
                    <a:pt x="71" y="20"/>
                    <a:pt x="53" y="26"/>
                  </a:cubicBezTo>
                  <a:cubicBezTo>
                    <a:pt x="47" y="24"/>
                    <a:pt x="33" y="12"/>
                    <a:pt x="47" y="1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17" name="Freeform 21"/>
            <p:cNvSpPr>
              <a:spLocks/>
            </p:cNvSpPr>
            <p:nvPr/>
          </p:nvSpPr>
          <p:spPr bwMode="invGray">
            <a:xfrm>
              <a:off x="1448" y="2857"/>
              <a:ext cx="99" cy="41"/>
            </a:xfrm>
            <a:custGeom>
              <a:avLst/>
              <a:gdLst>
                <a:gd name="T0" fmla="*/ 57 w 133"/>
                <a:gd name="T1" fmla="*/ 0 h 54"/>
                <a:gd name="T2" fmla="*/ 43 w 133"/>
                <a:gd name="T3" fmla="*/ 6 h 54"/>
                <a:gd name="T4" fmla="*/ 31 w 133"/>
                <a:gd name="T5" fmla="*/ 30 h 54"/>
                <a:gd name="T6" fmla="*/ 15 w 133"/>
                <a:gd name="T7" fmla="*/ 34 h 54"/>
                <a:gd name="T8" fmla="*/ 3 w 133"/>
                <a:gd name="T9" fmla="*/ 42 h 54"/>
                <a:gd name="T10" fmla="*/ 13 w 133"/>
                <a:gd name="T11" fmla="*/ 54 h 54"/>
                <a:gd name="T12" fmla="*/ 133 w 133"/>
                <a:gd name="T13" fmla="*/ 34 h 54"/>
                <a:gd name="T14" fmla="*/ 123 w 133"/>
                <a:gd name="T15" fmla="*/ 16 h 54"/>
                <a:gd name="T16" fmla="*/ 105 w 133"/>
                <a:gd name="T17" fmla="*/ 8 h 54"/>
                <a:gd name="T18" fmla="*/ 101 w 133"/>
                <a:gd name="T19" fmla="*/ 24 h 54"/>
                <a:gd name="T20" fmla="*/ 89 w 133"/>
                <a:gd name="T21" fmla="*/ 18 h 54"/>
                <a:gd name="T22" fmla="*/ 67 w 133"/>
                <a:gd name="T23" fmla="*/ 14 h 54"/>
                <a:gd name="T24" fmla="*/ 57 w 133"/>
                <a:gd name="T2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3" h="54">
                  <a:moveTo>
                    <a:pt x="57" y="0"/>
                  </a:moveTo>
                  <a:cubicBezTo>
                    <a:pt x="53" y="3"/>
                    <a:pt x="46" y="2"/>
                    <a:pt x="43" y="6"/>
                  </a:cubicBezTo>
                  <a:cubicBezTo>
                    <a:pt x="36" y="14"/>
                    <a:pt x="43" y="26"/>
                    <a:pt x="31" y="30"/>
                  </a:cubicBezTo>
                  <a:cubicBezTo>
                    <a:pt x="26" y="32"/>
                    <a:pt x="20" y="31"/>
                    <a:pt x="15" y="34"/>
                  </a:cubicBezTo>
                  <a:cubicBezTo>
                    <a:pt x="11" y="36"/>
                    <a:pt x="3" y="42"/>
                    <a:pt x="3" y="42"/>
                  </a:cubicBezTo>
                  <a:cubicBezTo>
                    <a:pt x="0" y="51"/>
                    <a:pt x="5" y="51"/>
                    <a:pt x="13" y="54"/>
                  </a:cubicBezTo>
                  <a:cubicBezTo>
                    <a:pt x="51" y="51"/>
                    <a:pt x="97" y="46"/>
                    <a:pt x="133" y="34"/>
                  </a:cubicBezTo>
                  <a:cubicBezTo>
                    <a:pt x="129" y="28"/>
                    <a:pt x="128" y="21"/>
                    <a:pt x="123" y="16"/>
                  </a:cubicBezTo>
                  <a:cubicBezTo>
                    <a:pt x="118" y="11"/>
                    <a:pt x="105" y="8"/>
                    <a:pt x="105" y="8"/>
                  </a:cubicBezTo>
                  <a:cubicBezTo>
                    <a:pt x="84" y="13"/>
                    <a:pt x="106" y="19"/>
                    <a:pt x="101" y="24"/>
                  </a:cubicBezTo>
                  <a:cubicBezTo>
                    <a:pt x="99" y="26"/>
                    <a:pt x="89" y="18"/>
                    <a:pt x="89" y="18"/>
                  </a:cubicBezTo>
                  <a:cubicBezTo>
                    <a:pt x="83" y="15"/>
                    <a:pt x="73" y="15"/>
                    <a:pt x="67" y="14"/>
                  </a:cubicBezTo>
                  <a:cubicBezTo>
                    <a:pt x="58" y="8"/>
                    <a:pt x="62" y="12"/>
                    <a:pt x="5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18" name="Freeform 22"/>
            <p:cNvSpPr>
              <a:spLocks/>
            </p:cNvSpPr>
            <p:nvPr/>
          </p:nvSpPr>
          <p:spPr bwMode="invGray">
            <a:xfrm>
              <a:off x="1553" y="2883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19" name="Freeform 23"/>
            <p:cNvSpPr>
              <a:spLocks/>
            </p:cNvSpPr>
            <p:nvPr/>
          </p:nvSpPr>
          <p:spPr bwMode="invGray">
            <a:xfrm>
              <a:off x="1609" y="2886"/>
              <a:ext cx="12" cy="25"/>
            </a:xfrm>
            <a:custGeom>
              <a:avLst/>
              <a:gdLst>
                <a:gd name="T0" fmla="*/ 14 w 16"/>
                <a:gd name="T1" fmla="*/ 0 h 34"/>
                <a:gd name="T2" fmla="*/ 0 w 16"/>
                <a:gd name="T3" fmla="*/ 14 h 34"/>
                <a:gd name="T4" fmla="*/ 16 w 16"/>
                <a:gd name="T5" fmla="*/ 34 h 34"/>
                <a:gd name="T6" fmla="*/ 12 w 16"/>
                <a:gd name="T7" fmla="*/ 18 h 34"/>
                <a:gd name="T8" fmla="*/ 16 w 16"/>
                <a:gd name="T9" fmla="*/ 6 h 34"/>
                <a:gd name="T10" fmla="*/ 14 w 16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34">
                  <a:moveTo>
                    <a:pt x="14" y="0"/>
                  </a:moveTo>
                  <a:cubicBezTo>
                    <a:pt x="5" y="3"/>
                    <a:pt x="2" y="4"/>
                    <a:pt x="0" y="14"/>
                  </a:cubicBezTo>
                  <a:cubicBezTo>
                    <a:pt x="3" y="26"/>
                    <a:pt x="4" y="30"/>
                    <a:pt x="16" y="34"/>
                  </a:cubicBezTo>
                  <a:cubicBezTo>
                    <a:pt x="15" y="29"/>
                    <a:pt x="11" y="23"/>
                    <a:pt x="12" y="18"/>
                  </a:cubicBezTo>
                  <a:cubicBezTo>
                    <a:pt x="12" y="14"/>
                    <a:pt x="16" y="6"/>
                    <a:pt x="16" y="6"/>
                  </a:cubicBezTo>
                  <a:cubicBezTo>
                    <a:pt x="9" y="1"/>
                    <a:pt x="8" y="3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0" name="Freeform 24"/>
            <p:cNvSpPr>
              <a:spLocks/>
            </p:cNvSpPr>
            <p:nvPr/>
          </p:nvSpPr>
          <p:spPr bwMode="invGray">
            <a:xfrm>
              <a:off x="1426" y="2040"/>
              <a:ext cx="180" cy="88"/>
            </a:xfrm>
            <a:custGeom>
              <a:avLst/>
              <a:gdLst>
                <a:gd name="T0" fmla="*/ 64 w 240"/>
                <a:gd name="T1" fmla="*/ 1 h 117"/>
                <a:gd name="T2" fmla="*/ 24 w 240"/>
                <a:gd name="T3" fmla="*/ 31 h 117"/>
                <a:gd name="T4" fmla="*/ 6 w 240"/>
                <a:gd name="T5" fmla="*/ 37 h 117"/>
                <a:gd name="T6" fmla="*/ 0 w 240"/>
                <a:gd name="T7" fmla="*/ 39 h 117"/>
                <a:gd name="T8" fmla="*/ 26 w 240"/>
                <a:gd name="T9" fmla="*/ 59 h 117"/>
                <a:gd name="T10" fmla="*/ 38 w 240"/>
                <a:gd name="T11" fmla="*/ 63 h 117"/>
                <a:gd name="T12" fmla="*/ 68 w 240"/>
                <a:gd name="T13" fmla="*/ 47 h 117"/>
                <a:gd name="T14" fmla="*/ 80 w 240"/>
                <a:gd name="T15" fmla="*/ 43 h 117"/>
                <a:gd name="T16" fmla="*/ 82 w 240"/>
                <a:gd name="T17" fmla="*/ 55 h 117"/>
                <a:gd name="T18" fmla="*/ 64 w 240"/>
                <a:gd name="T19" fmla="*/ 61 h 117"/>
                <a:gd name="T20" fmla="*/ 72 w 240"/>
                <a:gd name="T21" fmla="*/ 73 h 117"/>
                <a:gd name="T22" fmla="*/ 40 w 240"/>
                <a:gd name="T23" fmla="*/ 87 h 117"/>
                <a:gd name="T24" fmla="*/ 70 w 240"/>
                <a:gd name="T25" fmla="*/ 109 h 117"/>
                <a:gd name="T26" fmla="*/ 82 w 240"/>
                <a:gd name="T27" fmla="*/ 113 h 117"/>
                <a:gd name="T28" fmla="*/ 118 w 240"/>
                <a:gd name="T29" fmla="*/ 103 h 117"/>
                <a:gd name="T30" fmla="*/ 150 w 240"/>
                <a:gd name="T31" fmla="*/ 105 h 117"/>
                <a:gd name="T32" fmla="*/ 168 w 240"/>
                <a:gd name="T33" fmla="*/ 117 h 117"/>
                <a:gd name="T34" fmla="*/ 204 w 240"/>
                <a:gd name="T35" fmla="*/ 109 h 117"/>
                <a:gd name="T36" fmla="*/ 224 w 240"/>
                <a:gd name="T37" fmla="*/ 103 h 117"/>
                <a:gd name="T38" fmla="*/ 222 w 240"/>
                <a:gd name="T39" fmla="*/ 77 h 117"/>
                <a:gd name="T40" fmla="*/ 234 w 240"/>
                <a:gd name="T41" fmla="*/ 69 h 117"/>
                <a:gd name="T42" fmla="*/ 238 w 240"/>
                <a:gd name="T43" fmla="*/ 47 h 117"/>
                <a:gd name="T44" fmla="*/ 210 w 240"/>
                <a:gd name="T45" fmla="*/ 57 h 117"/>
                <a:gd name="T46" fmla="*/ 200 w 240"/>
                <a:gd name="T47" fmla="*/ 43 h 117"/>
                <a:gd name="T48" fmla="*/ 172 w 240"/>
                <a:gd name="T49" fmla="*/ 45 h 117"/>
                <a:gd name="T50" fmla="*/ 134 w 240"/>
                <a:gd name="T51" fmla="*/ 9 h 117"/>
                <a:gd name="T52" fmla="*/ 94 w 240"/>
                <a:gd name="T53" fmla="*/ 11 h 117"/>
                <a:gd name="T54" fmla="*/ 82 w 240"/>
                <a:gd name="T55" fmla="*/ 1 h 117"/>
                <a:gd name="T56" fmla="*/ 64 w 240"/>
                <a:gd name="T57" fmla="*/ 1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0" h="117">
                  <a:moveTo>
                    <a:pt x="64" y="1"/>
                  </a:moveTo>
                  <a:cubicBezTo>
                    <a:pt x="57" y="21"/>
                    <a:pt x="44" y="24"/>
                    <a:pt x="24" y="31"/>
                  </a:cubicBezTo>
                  <a:cubicBezTo>
                    <a:pt x="18" y="33"/>
                    <a:pt x="12" y="35"/>
                    <a:pt x="6" y="37"/>
                  </a:cubicBezTo>
                  <a:cubicBezTo>
                    <a:pt x="4" y="38"/>
                    <a:pt x="0" y="39"/>
                    <a:pt x="0" y="39"/>
                  </a:cubicBezTo>
                  <a:cubicBezTo>
                    <a:pt x="3" y="55"/>
                    <a:pt x="12" y="54"/>
                    <a:pt x="26" y="59"/>
                  </a:cubicBezTo>
                  <a:cubicBezTo>
                    <a:pt x="30" y="60"/>
                    <a:pt x="38" y="63"/>
                    <a:pt x="38" y="63"/>
                  </a:cubicBezTo>
                  <a:cubicBezTo>
                    <a:pt x="50" y="59"/>
                    <a:pt x="57" y="54"/>
                    <a:pt x="68" y="47"/>
                  </a:cubicBezTo>
                  <a:cubicBezTo>
                    <a:pt x="72" y="45"/>
                    <a:pt x="80" y="43"/>
                    <a:pt x="80" y="43"/>
                  </a:cubicBezTo>
                  <a:cubicBezTo>
                    <a:pt x="82" y="46"/>
                    <a:pt x="88" y="51"/>
                    <a:pt x="82" y="55"/>
                  </a:cubicBezTo>
                  <a:cubicBezTo>
                    <a:pt x="77" y="59"/>
                    <a:pt x="64" y="61"/>
                    <a:pt x="64" y="61"/>
                  </a:cubicBezTo>
                  <a:cubicBezTo>
                    <a:pt x="58" y="70"/>
                    <a:pt x="63" y="70"/>
                    <a:pt x="72" y="73"/>
                  </a:cubicBezTo>
                  <a:cubicBezTo>
                    <a:pt x="77" y="88"/>
                    <a:pt x="50" y="86"/>
                    <a:pt x="40" y="87"/>
                  </a:cubicBezTo>
                  <a:cubicBezTo>
                    <a:pt x="47" y="94"/>
                    <a:pt x="60" y="106"/>
                    <a:pt x="70" y="109"/>
                  </a:cubicBezTo>
                  <a:cubicBezTo>
                    <a:pt x="74" y="110"/>
                    <a:pt x="82" y="113"/>
                    <a:pt x="82" y="113"/>
                  </a:cubicBezTo>
                  <a:cubicBezTo>
                    <a:pt x="99" y="111"/>
                    <a:pt x="104" y="108"/>
                    <a:pt x="118" y="103"/>
                  </a:cubicBezTo>
                  <a:cubicBezTo>
                    <a:pt x="129" y="104"/>
                    <a:pt x="140" y="103"/>
                    <a:pt x="150" y="105"/>
                  </a:cubicBezTo>
                  <a:cubicBezTo>
                    <a:pt x="157" y="107"/>
                    <a:pt x="168" y="117"/>
                    <a:pt x="168" y="117"/>
                  </a:cubicBezTo>
                  <a:cubicBezTo>
                    <a:pt x="193" y="115"/>
                    <a:pt x="188" y="116"/>
                    <a:pt x="204" y="109"/>
                  </a:cubicBezTo>
                  <a:cubicBezTo>
                    <a:pt x="210" y="106"/>
                    <a:pt x="224" y="103"/>
                    <a:pt x="224" y="103"/>
                  </a:cubicBezTo>
                  <a:cubicBezTo>
                    <a:pt x="223" y="98"/>
                    <a:pt x="217" y="82"/>
                    <a:pt x="222" y="77"/>
                  </a:cubicBezTo>
                  <a:cubicBezTo>
                    <a:pt x="225" y="73"/>
                    <a:pt x="234" y="69"/>
                    <a:pt x="234" y="69"/>
                  </a:cubicBezTo>
                  <a:cubicBezTo>
                    <a:pt x="237" y="59"/>
                    <a:pt x="240" y="59"/>
                    <a:pt x="238" y="47"/>
                  </a:cubicBezTo>
                  <a:cubicBezTo>
                    <a:pt x="228" y="49"/>
                    <a:pt x="219" y="51"/>
                    <a:pt x="210" y="57"/>
                  </a:cubicBezTo>
                  <a:cubicBezTo>
                    <a:pt x="201" y="71"/>
                    <a:pt x="201" y="50"/>
                    <a:pt x="200" y="43"/>
                  </a:cubicBezTo>
                  <a:cubicBezTo>
                    <a:pt x="189" y="45"/>
                    <a:pt x="182" y="48"/>
                    <a:pt x="172" y="45"/>
                  </a:cubicBezTo>
                  <a:cubicBezTo>
                    <a:pt x="161" y="34"/>
                    <a:pt x="148" y="14"/>
                    <a:pt x="134" y="9"/>
                  </a:cubicBezTo>
                  <a:cubicBezTo>
                    <a:pt x="119" y="11"/>
                    <a:pt x="108" y="13"/>
                    <a:pt x="94" y="11"/>
                  </a:cubicBezTo>
                  <a:cubicBezTo>
                    <a:pt x="92" y="9"/>
                    <a:pt x="85" y="2"/>
                    <a:pt x="82" y="1"/>
                  </a:cubicBezTo>
                  <a:cubicBezTo>
                    <a:pt x="74" y="0"/>
                    <a:pt x="72" y="9"/>
                    <a:pt x="64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1" name="Freeform 25"/>
            <p:cNvSpPr>
              <a:spLocks/>
            </p:cNvSpPr>
            <p:nvPr/>
          </p:nvSpPr>
          <p:spPr bwMode="invGray">
            <a:xfrm>
              <a:off x="1506" y="1999"/>
              <a:ext cx="146" cy="60"/>
            </a:xfrm>
            <a:custGeom>
              <a:avLst/>
              <a:gdLst>
                <a:gd name="T0" fmla="*/ 97 w 194"/>
                <a:gd name="T1" fmla="*/ 10 h 80"/>
                <a:gd name="T2" fmla="*/ 13 w 194"/>
                <a:gd name="T3" fmla="*/ 24 h 80"/>
                <a:gd name="T4" fmla="*/ 9 w 194"/>
                <a:gd name="T5" fmla="*/ 34 h 80"/>
                <a:gd name="T6" fmla="*/ 57 w 194"/>
                <a:gd name="T7" fmla="*/ 52 h 80"/>
                <a:gd name="T8" fmla="*/ 135 w 194"/>
                <a:gd name="T9" fmla="*/ 74 h 80"/>
                <a:gd name="T10" fmla="*/ 175 w 194"/>
                <a:gd name="T11" fmla="*/ 68 h 80"/>
                <a:gd name="T12" fmla="*/ 187 w 194"/>
                <a:gd name="T13" fmla="*/ 64 h 80"/>
                <a:gd name="T14" fmla="*/ 175 w 194"/>
                <a:gd name="T15" fmla="*/ 44 h 80"/>
                <a:gd name="T16" fmla="*/ 163 w 194"/>
                <a:gd name="T17" fmla="*/ 36 h 80"/>
                <a:gd name="T18" fmla="*/ 129 w 194"/>
                <a:gd name="T19" fmla="*/ 26 h 80"/>
                <a:gd name="T20" fmla="*/ 97 w 194"/>
                <a:gd name="T21" fmla="*/ 1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" h="80">
                  <a:moveTo>
                    <a:pt x="97" y="10"/>
                  </a:moveTo>
                  <a:cubicBezTo>
                    <a:pt x="70" y="19"/>
                    <a:pt x="42" y="22"/>
                    <a:pt x="13" y="24"/>
                  </a:cubicBezTo>
                  <a:cubicBezTo>
                    <a:pt x="9" y="25"/>
                    <a:pt x="0" y="26"/>
                    <a:pt x="9" y="34"/>
                  </a:cubicBezTo>
                  <a:cubicBezTo>
                    <a:pt x="21" y="44"/>
                    <a:pt x="43" y="43"/>
                    <a:pt x="57" y="52"/>
                  </a:cubicBezTo>
                  <a:cubicBezTo>
                    <a:pt x="75" y="80"/>
                    <a:pt x="104" y="73"/>
                    <a:pt x="135" y="74"/>
                  </a:cubicBezTo>
                  <a:cubicBezTo>
                    <a:pt x="153" y="73"/>
                    <a:pt x="159" y="73"/>
                    <a:pt x="175" y="68"/>
                  </a:cubicBezTo>
                  <a:cubicBezTo>
                    <a:pt x="179" y="67"/>
                    <a:pt x="187" y="64"/>
                    <a:pt x="187" y="64"/>
                  </a:cubicBezTo>
                  <a:cubicBezTo>
                    <a:pt x="194" y="53"/>
                    <a:pt x="184" y="49"/>
                    <a:pt x="175" y="44"/>
                  </a:cubicBezTo>
                  <a:cubicBezTo>
                    <a:pt x="171" y="42"/>
                    <a:pt x="163" y="36"/>
                    <a:pt x="163" y="36"/>
                  </a:cubicBezTo>
                  <a:cubicBezTo>
                    <a:pt x="140" y="41"/>
                    <a:pt x="147" y="38"/>
                    <a:pt x="129" y="26"/>
                  </a:cubicBezTo>
                  <a:cubicBezTo>
                    <a:pt x="123" y="17"/>
                    <a:pt x="107" y="0"/>
                    <a:pt x="97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2" name="Freeform 26"/>
            <p:cNvSpPr>
              <a:spLocks/>
            </p:cNvSpPr>
            <p:nvPr/>
          </p:nvSpPr>
          <p:spPr bwMode="invGray">
            <a:xfrm>
              <a:off x="1711" y="2069"/>
              <a:ext cx="233" cy="190"/>
            </a:xfrm>
            <a:custGeom>
              <a:avLst/>
              <a:gdLst>
                <a:gd name="T0" fmla="*/ 67 w 310"/>
                <a:gd name="T1" fmla="*/ 9 h 254"/>
                <a:gd name="T2" fmla="*/ 51 w 310"/>
                <a:gd name="T3" fmla="*/ 23 h 254"/>
                <a:gd name="T4" fmla="*/ 21 w 310"/>
                <a:gd name="T5" fmla="*/ 39 h 254"/>
                <a:gd name="T6" fmla="*/ 53 w 310"/>
                <a:gd name="T7" fmla="*/ 77 h 254"/>
                <a:gd name="T8" fmla="*/ 79 w 310"/>
                <a:gd name="T9" fmla="*/ 85 h 254"/>
                <a:gd name="T10" fmla="*/ 103 w 310"/>
                <a:gd name="T11" fmla="*/ 99 h 254"/>
                <a:gd name="T12" fmla="*/ 127 w 310"/>
                <a:gd name="T13" fmla="*/ 85 h 254"/>
                <a:gd name="T14" fmla="*/ 143 w 310"/>
                <a:gd name="T15" fmla="*/ 101 h 254"/>
                <a:gd name="T16" fmla="*/ 149 w 310"/>
                <a:gd name="T17" fmla="*/ 127 h 254"/>
                <a:gd name="T18" fmla="*/ 115 w 310"/>
                <a:gd name="T19" fmla="*/ 151 h 254"/>
                <a:gd name="T20" fmla="*/ 89 w 310"/>
                <a:gd name="T21" fmla="*/ 173 h 254"/>
                <a:gd name="T22" fmla="*/ 69 w 310"/>
                <a:gd name="T23" fmla="*/ 169 h 254"/>
                <a:gd name="T24" fmla="*/ 57 w 310"/>
                <a:gd name="T25" fmla="*/ 165 h 254"/>
                <a:gd name="T26" fmla="*/ 43 w 310"/>
                <a:gd name="T27" fmla="*/ 187 h 254"/>
                <a:gd name="T28" fmla="*/ 39 w 310"/>
                <a:gd name="T29" fmla="*/ 199 h 254"/>
                <a:gd name="T30" fmla="*/ 73 w 310"/>
                <a:gd name="T31" fmla="*/ 205 h 254"/>
                <a:gd name="T32" fmla="*/ 95 w 310"/>
                <a:gd name="T33" fmla="*/ 203 h 254"/>
                <a:gd name="T34" fmla="*/ 115 w 310"/>
                <a:gd name="T35" fmla="*/ 231 h 254"/>
                <a:gd name="T36" fmla="*/ 127 w 310"/>
                <a:gd name="T37" fmla="*/ 235 h 254"/>
                <a:gd name="T38" fmla="*/ 139 w 310"/>
                <a:gd name="T39" fmla="*/ 239 h 254"/>
                <a:gd name="T40" fmla="*/ 155 w 310"/>
                <a:gd name="T41" fmla="*/ 251 h 254"/>
                <a:gd name="T42" fmla="*/ 181 w 310"/>
                <a:gd name="T43" fmla="*/ 237 h 254"/>
                <a:gd name="T44" fmla="*/ 203 w 310"/>
                <a:gd name="T45" fmla="*/ 235 h 254"/>
                <a:gd name="T46" fmla="*/ 229 w 310"/>
                <a:gd name="T47" fmla="*/ 213 h 254"/>
                <a:gd name="T48" fmla="*/ 225 w 310"/>
                <a:gd name="T49" fmla="*/ 185 h 254"/>
                <a:gd name="T50" fmla="*/ 217 w 310"/>
                <a:gd name="T51" fmla="*/ 173 h 254"/>
                <a:gd name="T52" fmla="*/ 233 w 310"/>
                <a:gd name="T53" fmla="*/ 167 h 254"/>
                <a:gd name="T54" fmla="*/ 245 w 310"/>
                <a:gd name="T55" fmla="*/ 183 h 254"/>
                <a:gd name="T56" fmla="*/ 247 w 310"/>
                <a:gd name="T57" fmla="*/ 197 h 254"/>
                <a:gd name="T58" fmla="*/ 261 w 310"/>
                <a:gd name="T59" fmla="*/ 193 h 254"/>
                <a:gd name="T60" fmla="*/ 303 w 310"/>
                <a:gd name="T61" fmla="*/ 169 h 254"/>
                <a:gd name="T62" fmla="*/ 293 w 310"/>
                <a:gd name="T63" fmla="*/ 147 h 254"/>
                <a:gd name="T64" fmla="*/ 259 w 310"/>
                <a:gd name="T65" fmla="*/ 123 h 254"/>
                <a:gd name="T66" fmla="*/ 265 w 310"/>
                <a:gd name="T67" fmla="*/ 107 h 254"/>
                <a:gd name="T68" fmla="*/ 277 w 310"/>
                <a:gd name="T69" fmla="*/ 103 h 254"/>
                <a:gd name="T70" fmla="*/ 253 w 310"/>
                <a:gd name="T71" fmla="*/ 63 h 254"/>
                <a:gd name="T72" fmla="*/ 233 w 310"/>
                <a:gd name="T73" fmla="*/ 59 h 254"/>
                <a:gd name="T74" fmla="*/ 221 w 310"/>
                <a:gd name="T75" fmla="*/ 55 h 254"/>
                <a:gd name="T76" fmla="*/ 201 w 310"/>
                <a:gd name="T77" fmla="*/ 33 h 254"/>
                <a:gd name="T78" fmla="*/ 155 w 310"/>
                <a:gd name="T79" fmla="*/ 45 h 254"/>
                <a:gd name="T80" fmla="*/ 167 w 310"/>
                <a:gd name="T81" fmla="*/ 25 h 254"/>
                <a:gd name="T82" fmla="*/ 139 w 310"/>
                <a:gd name="T83" fmla="*/ 17 h 254"/>
                <a:gd name="T84" fmla="*/ 119 w 310"/>
                <a:gd name="T85" fmla="*/ 19 h 254"/>
                <a:gd name="T86" fmla="*/ 67 w 310"/>
                <a:gd name="T87" fmla="*/ 9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10" h="254">
                  <a:moveTo>
                    <a:pt x="67" y="9"/>
                  </a:moveTo>
                  <a:cubicBezTo>
                    <a:pt x="63" y="15"/>
                    <a:pt x="51" y="23"/>
                    <a:pt x="51" y="23"/>
                  </a:cubicBezTo>
                  <a:cubicBezTo>
                    <a:pt x="43" y="34"/>
                    <a:pt x="33" y="35"/>
                    <a:pt x="21" y="39"/>
                  </a:cubicBezTo>
                  <a:cubicBezTo>
                    <a:pt x="0" y="71"/>
                    <a:pt x="30" y="74"/>
                    <a:pt x="53" y="77"/>
                  </a:cubicBezTo>
                  <a:cubicBezTo>
                    <a:pt x="61" y="89"/>
                    <a:pt x="63" y="87"/>
                    <a:pt x="79" y="85"/>
                  </a:cubicBezTo>
                  <a:cubicBezTo>
                    <a:pt x="88" y="88"/>
                    <a:pt x="93" y="96"/>
                    <a:pt x="103" y="99"/>
                  </a:cubicBezTo>
                  <a:cubicBezTo>
                    <a:pt x="117" y="96"/>
                    <a:pt x="116" y="89"/>
                    <a:pt x="127" y="85"/>
                  </a:cubicBezTo>
                  <a:cubicBezTo>
                    <a:pt x="134" y="90"/>
                    <a:pt x="138" y="94"/>
                    <a:pt x="143" y="101"/>
                  </a:cubicBezTo>
                  <a:cubicBezTo>
                    <a:pt x="140" y="116"/>
                    <a:pt x="134" y="117"/>
                    <a:pt x="149" y="127"/>
                  </a:cubicBezTo>
                  <a:cubicBezTo>
                    <a:pt x="161" y="144"/>
                    <a:pt x="126" y="147"/>
                    <a:pt x="115" y="151"/>
                  </a:cubicBezTo>
                  <a:cubicBezTo>
                    <a:pt x="109" y="160"/>
                    <a:pt x="100" y="169"/>
                    <a:pt x="89" y="173"/>
                  </a:cubicBezTo>
                  <a:cubicBezTo>
                    <a:pt x="81" y="172"/>
                    <a:pt x="76" y="171"/>
                    <a:pt x="69" y="169"/>
                  </a:cubicBezTo>
                  <a:cubicBezTo>
                    <a:pt x="65" y="168"/>
                    <a:pt x="57" y="165"/>
                    <a:pt x="57" y="165"/>
                  </a:cubicBezTo>
                  <a:cubicBezTo>
                    <a:pt x="46" y="169"/>
                    <a:pt x="46" y="177"/>
                    <a:pt x="43" y="187"/>
                  </a:cubicBezTo>
                  <a:cubicBezTo>
                    <a:pt x="42" y="191"/>
                    <a:pt x="39" y="199"/>
                    <a:pt x="39" y="199"/>
                  </a:cubicBezTo>
                  <a:cubicBezTo>
                    <a:pt x="50" y="203"/>
                    <a:pt x="61" y="204"/>
                    <a:pt x="73" y="205"/>
                  </a:cubicBezTo>
                  <a:cubicBezTo>
                    <a:pt x="82" y="203"/>
                    <a:pt x="86" y="201"/>
                    <a:pt x="95" y="203"/>
                  </a:cubicBezTo>
                  <a:cubicBezTo>
                    <a:pt x="107" y="211"/>
                    <a:pt x="111" y="218"/>
                    <a:pt x="115" y="231"/>
                  </a:cubicBezTo>
                  <a:cubicBezTo>
                    <a:pt x="116" y="235"/>
                    <a:pt x="123" y="234"/>
                    <a:pt x="127" y="235"/>
                  </a:cubicBezTo>
                  <a:cubicBezTo>
                    <a:pt x="131" y="236"/>
                    <a:pt x="139" y="239"/>
                    <a:pt x="139" y="239"/>
                  </a:cubicBezTo>
                  <a:cubicBezTo>
                    <a:pt x="144" y="246"/>
                    <a:pt x="147" y="248"/>
                    <a:pt x="155" y="251"/>
                  </a:cubicBezTo>
                  <a:cubicBezTo>
                    <a:pt x="169" y="250"/>
                    <a:pt x="187" y="254"/>
                    <a:pt x="181" y="237"/>
                  </a:cubicBezTo>
                  <a:cubicBezTo>
                    <a:pt x="184" y="220"/>
                    <a:pt x="192" y="228"/>
                    <a:pt x="203" y="235"/>
                  </a:cubicBezTo>
                  <a:cubicBezTo>
                    <a:pt x="224" y="233"/>
                    <a:pt x="224" y="232"/>
                    <a:pt x="229" y="213"/>
                  </a:cubicBezTo>
                  <a:cubicBezTo>
                    <a:pt x="229" y="211"/>
                    <a:pt x="229" y="192"/>
                    <a:pt x="225" y="185"/>
                  </a:cubicBezTo>
                  <a:cubicBezTo>
                    <a:pt x="223" y="181"/>
                    <a:pt x="217" y="173"/>
                    <a:pt x="217" y="173"/>
                  </a:cubicBezTo>
                  <a:cubicBezTo>
                    <a:pt x="220" y="163"/>
                    <a:pt x="224" y="165"/>
                    <a:pt x="233" y="167"/>
                  </a:cubicBezTo>
                  <a:cubicBezTo>
                    <a:pt x="240" y="172"/>
                    <a:pt x="242" y="175"/>
                    <a:pt x="245" y="183"/>
                  </a:cubicBezTo>
                  <a:cubicBezTo>
                    <a:pt x="246" y="188"/>
                    <a:pt x="244" y="193"/>
                    <a:pt x="247" y="197"/>
                  </a:cubicBezTo>
                  <a:cubicBezTo>
                    <a:pt x="250" y="201"/>
                    <a:pt x="256" y="194"/>
                    <a:pt x="261" y="193"/>
                  </a:cubicBezTo>
                  <a:cubicBezTo>
                    <a:pt x="276" y="188"/>
                    <a:pt x="290" y="178"/>
                    <a:pt x="303" y="169"/>
                  </a:cubicBezTo>
                  <a:cubicBezTo>
                    <a:pt x="310" y="158"/>
                    <a:pt x="302" y="153"/>
                    <a:pt x="293" y="147"/>
                  </a:cubicBezTo>
                  <a:cubicBezTo>
                    <a:pt x="281" y="129"/>
                    <a:pt x="283" y="126"/>
                    <a:pt x="259" y="123"/>
                  </a:cubicBezTo>
                  <a:cubicBezTo>
                    <a:pt x="256" y="115"/>
                    <a:pt x="257" y="111"/>
                    <a:pt x="265" y="107"/>
                  </a:cubicBezTo>
                  <a:cubicBezTo>
                    <a:pt x="269" y="105"/>
                    <a:pt x="277" y="103"/>
                    <a:pt x="277" y="103"/>
                  </a:cubicBezTo>
                  <a:cubicBezTo>
                    <a:pt x="287" y="88"/>
                    <a:pt x="269" y="66"/>
                    <a:pt x="253" y="63"/>
                  </a:cubicBezTo>
                  <a:cubicBezTo>
                    <a:pt x="239" y="60"/>
                    <a:pt x="244" y="62"/>
                    <a:pt x="233" y="59"/>
                  </a:cubicBezTo>
                  <a:cubicBezTo>
                    <a:pt x="229" y="58"/>
                    <a:pt x="221" y="55"/>
                    <a:pt x="221" y="55"/>
                  </a:cubicBezTo>
                  <a:cubicBezTo>
                    <a:pt x="200" y="60"/>
                    <a:pt x="217" y="38"/>
                    <a:pt x="201" y="33"/>
                  </a:cubicBezTo>
                  <a:cubicBezTo>
                    <a:pt x="185" y="35"/>
                    <a:pt x="169" y="36"/>
                    <a:pt x="155" y="45"/>
                  </a:cubicBezTo>
                  <a:cubicBezTo>
                    <a:pt x="145" y="30"/>
                    <a:pt x="152" y="30"/>
                    <a:pt x="167" y="25"/>
                  </a:cubicBezTo>
                  <a:cubicBezTo>
                    <a:pt x="163" y="10"/>
                    <a:pt x="155" y="15"/>
                    <a:pt x="139" y="17"/>
                  </a:cubicBezTo>
                  <a:cubicBezTo>
                    <a:pt x="131" y="20"/>
                    <a:pt x="127" y="22"/>
                    <a:pt x="119" y="19"/>
                  </a:cubicBezTo>
                  <a:cubicBezTo>
                    <a:pt x="106" y="0"/>
                    <a:pt x="74" y="29"/>
                    <a:pt x="67" y="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3" name="Freeform 27"/>
            <p:cNvSpPr>
              <a:spLocks/>
            </p:cNvSpPr>
            <p:nvPr/>
          </p:nvSpPr>
          <p:spPr bwMode="invGray">
            <a:xfrm>
              <a:off x="1709" y="1987"/>
              <a:ext cx="44" cy="37"/>
            </a:xfrm>
            <a:custGeom>
              <a:avLst/>
              <a:gdLst>
                <a:gd name="T0" fmla="*/ 26 w 59"/>
                <a:gd name="T1" fmla="*/ 0 h 50"/>
                <a:gd name="T2" fmla="*/ 0 w 59"/>
                <a:gd name="T3" fmla="*/ 10 h 50"/>
                <a:gd name="T4" fmla="*/ 30 w 59"/>
                <a:gd name="T5" fmla="*/ 40 h 50"/>
                <a:gd name="T6" fmla="*/ 48 w 59"/>
                <a:gd name="T7" fmla="*/ 50 h 50"/>
                <a:gd name="T8" fmla="*/ 58 w 59"/>
                <a:gd name="T9" fmla="*/ 28 h 50"/>
                <a:gd name="T10" fmla="*/ 44 w 59"/>
                <a:gd name="T11" fmla="*/ 8 h 50"/>
                <a:gd name="T12" fmla="*/ 26 w 59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50">
                  <a:moveTo>
                    <a:pt x="26" y="0"/>
                  </a:moveTo>
                  <a:cubicBezTo>
                    <a:pt x="13" y="2"/>
                    <a:pt x="7" y="0"/>
                    <a:pt x="0" y="10"/>
                  </a:cubicBezTo>
                  <a:cubicBezTo>
                    <a:pt x="4" y="22"/>
                    <a:pt x="18" y="36"/>
                    <a:pt x="30" y="40"/>
                  </a:cubicBezTo>
                  <a:cubicBezTo>
                    <a:pt x="37" y="42"/>
                    <a:pt x="48" y="50"/>
                    <a:pt x="48" y="50"/>
                  </a:cubicBezTo>
                  <a:cubicBezTo>
                    <a:pt x="57" y="44"/>
                    <a:pt x="55" y="37"/>
                    <a:pt x="58" y="28"/>
                  </a:cubicBezTo>
                  <a:cubicBezTo>
                    <a:pt x="55" y="11"/>
                    <a:pt x="59" y="18"/>
                    <a:pt x="44" y="8"/>
                  </a:cubicBezTo>
                  <a:cubicBezTo>
                    <a:pt x="42" y="6"/>
                    <a:pt x="26" y="5"/>
                    <a:pt x="2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4" name="Freeform 28"/>
            <p:cNvSpPr>
              <a:spLocks/>
            </p:cNvSpPr>
            <p:nvPr/>
          </p:nvSpPr>
          <p:spPr bwMode="invGray">
            <a:xfrm>
              <a:off x="1625" y="2057"/>
              <a:ext cx="65" cy="42"/>
            </a:xfrm>
            <a:custGeom>
              <a:avLst/>
              <a:gdLst>
                <a:gd name="T0" fmla="*/ 44 w 86"/>
                <a:gd name="T1" fmla="*/ 7 h 57"/>
                <a:gd name="T2" fmla="*/ 24 w 86"/>
                <a:gd name="T3" fmla="*/ 25 h 57"/>
                <a:gd name="T4" fmla="*/ 4 w 86"/>
                <a:gd name="T5" fmla="*/ 27 h 57"/>
                <a:gd name="T6" fmla="*/ 16 w 86"/>
                <a:gd name="T7" fmla="*/ 57 h 57"/>
                <a:gd name="T8" fmla="*/ 74 w 86"/>
                <a:gd name="T9" fmla="*/ 35 h 57"/>
                <a:gd name="T10" fmla="*/ 86 w 86"/>
                <a:gd name="T11" fmla="*/ 17 h 57"/>
                <a:gd name="T12" fmla="*/ 56 w 86"/>
                <a:gd name="T13" fmla="*/ 7 h 57"/>
                <a:gd name="T14" fmla="*/ 44 w 86"/>
                <a:gd name="T15" fmla="*/ 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57">
                  <a:moveTo>
                    <a:pt x="44" y="7"/>
                  </a:moveTo>
                  <a:cubicBezTo>
                    <a:pt x="39" y="14"/>
                    <a:pt x="31" y="20"/>
                    <a:pt x="24" y="25"/>
                  </a:cubicBezTo>
                  <a:cubicBezTo>
                    <a:pt x="16" y="19"/>
                    <a:pt x="12" y="22"/>
                    <a:pt x="4" y="27"/>
                  </a:cubicBezTo>
                  <a:cubicBezTo>
                    <a:pt x="0" y="38"/>
                    <a:pt x="4" y="53"/>
                    <a:pt x="16" y="57"/>
                  </a:cubicBezTo>
                  <a:cubicBezTo>
                    <a:pt x="33" y="51"/>
                    <a:pt x="60" y="45"/>
                    <a:pt x="74" y="35"/>
                  </a:cubicBezTo>
                  <a:cubicBezTo>
                    <a:pt x="78" y="29"/>
                    <a:pt x="86" y="17"/>
                    <a:pt x="86" y="17"/>
                  </a:cubicBezTo>
                  <a:cubicBezTo>
                    <a:pt x="80" y="0"/>
                    <a:pt x="74" y="5"/>
                    <a:pt x="56" y="7"/>
                  </a:cubicBezTo>
                  <a:cubicBezTo>
                    <a:pt x="43" y="11"/>
                    <a:pt x="44" y="15"/>
                    <a:pt x="44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5" name="Freeform 29"/>
            <p:cNvSpPr>
              <a:spLocks/>
            </p:cNvSpPr>
            <p:nvPr/>
          </p:nvSpPr>
          <p:spPr bwMode="invGray">
            <a:xfrm>
              <a:off x="1693" y="2065"/>
              <a:ext cx="54" cy="25"/>
            </a:xfrm>
            <a:custGeom>
              <a:avLst/>
              <a:gdLst>
                <a:gd name="T0" fmla="*/ 40 w 73"/>
                <a:gd name="T1" fmla="*/ 0 h 34"/>
                <a:gd name="T2" fmla="*/ 10 w 73"/>
                <a:gd name="T3" fmla="*/ 16 h 34"/>
                <a:gd name="T4" fmla="*/ 24 w 73"/>
                <a:gd name="T5" fmla="*/ 34 h 34"/>
                <a:gd name="T6" fmla="*/ 52 w 73"/>
                <a:gd name="T7" fmla="*/ 28 h 34"/>
                <a:gd name="T8" fmla="*/ 64 w 73"/>
                <a:gd name="T9" fmla="*/ 20 h 34"/>
                <a:gd name="T10" fmla="*/ 40 w 73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34">
                  <a:moveTo>
                    <a:pt x="40" y="0"/>
                  </a:moveTo>
                  <a:cubicBezTo>
                    <a:pt x="30" y="6"/>
                    <a:pt x="20" y="10"/>
                    <a:pt x="10" y="16"/>
                  </a:cubicBezTo>
                  <a:cubicBezTo>
                    <a:pt x="0" y="31"/>
                    <a:pt x="13" y="30"/>
                    <a:pt x="24" y="34"/>
                  </a:cubicBezTo>
                  <a:cubicBezTo>
                    <a:pt x="44" y="31"/>
                    <a:pt x="35" y="34"/>
                    <a:pt x="52" y="28"/>
                  </a:cubicBezTo>
                  <a:cubicBezTo>
                    <a:pt x="57" y="26"/>
                    <a:pt x="64" y="20"/>
                    <a:pt x="64" y="20"/>
                  </a:cubicBezTo>
                  <a:cubicBezTo>
                    <a:pt x="73" y="7"/>
                    <a:pt x="48" y="8"/>
                    <a:pt x="4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6" name="Freeform 30"/>
            <p:cNvSpPr>
              <a:spLocks/>
            </p:cNvSpPr>
            <p:nvPr/>
          </p:nvSpPr>
          <p:spPr bwMode="invGray">
            <a:xfrm>
              <a:off x="1664" y="2029"/>
              <a:ext cx="64" cy="34"/>
            </a:xfrm>
            <a:custGeom>
              <a:avLst/>
              <a:gdLst>
                <a:gd name="T0" fmla="*/ 58 w 85"/>
                <a:gd name="T1" fmla="*/ 10 h 45"/>
                <a:gd name="T2" fmla="*/ 28 w 85"/>
                <a:gd name="T3" fmla="*/ 4 h 45"/>
                <a:gd name="T4" fmla="*/ 0 w 85"/>
                <a:gd name="T5" fmla="*/ 18 h 45"/>
                <a:gd name="T6" fmla="*/ 40 w 85"/>
                <a:gd name="T7" fmla="*/ 32 h 45"/>
                <a:gd name="T8" fmla="*/ 64 w 85"/>
                <a:gd name="T9" fmla="*/ 40 h 45"/>
                <a:gd name="T10" fmla="*/ 84 w 85"/>
                <a:gd name="T11" fmla="*/ 18 h 45"/>
                <a:gd name="T12" fmla="*/ 82 w 85"/>
                <a:gd name="T13" fmla="*/ 6 h 45"/>
                <a:gd name="T14" fmla="*/ 64 w 85"/>
                <a:gd name="T15" fmla="*/ 0 h 45"/>
                <a:gd name="T16" fmla="*/ 58 w 85"/>
                <a:gd name="T17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45">
                  <a:moveTo>
                    <a:pt x="58" y="10"/>
                  </a:moveTo>
                  <a:cubicBezTo>
                    <a:pt x="39" y="16"/>
                    <a:pt x="45" y="10"/>
                    <a:pt x="28" y="4"/>
                  </a:cubicBezTo>
                  <a:cubicBezTo>
                    <a:pt x="7" y="6"/>
                    <a:pt x="5" y="2"/>
                    <a:pt x="0" y="18"/>
                  </a:cubicBezTo>
                  <a:cubicBezTo>
                    <a:pt x="5" y="34"/>
                    <a:pt x="26" y="31"/>
                    <a:pt x="40" y="32"/>
                  </a:cubicBezTo>
                  <a:cubicBezTo>
                    <a:pt x="50" y="42"/>
                    <a:pt x="49" y="45"/>
                    <a:pt x="64" y="40"/>
                  </a:cubicBezTo>
                  <a:cubicBezTo>
                    <a:pt x="69" y="32"/>
                    <a:pt x="77" y="25"/>
                    <a:pt x="84" y="18"/>
                  </a:cubicBezTo>
                  <a:cubicBezTo>
                    <a:pt x="83" y="14"/>
                    <a:pt x="85" y="9"/>
                    <a:pt x="82" y="6"/>
                  </a:cubicBezTo>
                  <a:cubicBezTo>
                    <a:pt x="78" y="1"/>
                    <a:pt x="64" y="0"/>
                    <a:pt x="64" y="0"/>
                  </a:cubicBezTo>
                  <a:cubicBezTo>
                    <a:pt x="56" y="3"/>
                    <a:pt x="47" y="21"/>
                    <a:pt x="58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7" name="Freeform 31"/>
            <p:cNvSpPr>
              <a:spLocks/>
            </p:cNvSpPr>
            <p:nvPr/>
          </p:nvSpPr>
          <p:spPr bwMode="invGray">
            <a:xfrm>
              <a:off x="1637" y="1997"/>
              <a:ext cx="44" cy="24"/>
            </a:xfrm>
            <a:custGeom>
              <a:avLst/>
              <a:gdLst>
                <a:gd name="T0" fmla="*/ 16 w 58"/>
                <a:gd name="T1" fmla="*/ 4 h 31"/>
                <a:gd name="T2" fmla="*/ 0 w 58"/>
                <a:gd name="T3" fmla="*/ 18 h 31"/>
                <a:gd name="T4" fmla="*/ 20 w 58"/>
                <a:gd name="T5" fmla="*/ 28 h 31"/>
                <a:gd name="T6" fmla="*/ 28 w 58"/>
                <a:gd name="T7" fmla="*/ 20 h 31"/>
                <a:gd name="T8" fmla="*/ 52 w 58"/>
                <a:gd name="T9" fmla="*/ 12 h 31"/>
                <a:gd name="T10" fmla="*/ 44 w 58"/>
                <a:gd name="T11" fmla="*/ 0 h 31"/>
                <a:gd name="T12" fmla="*/ 16 w 58"/>
                <a:gd name="T1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1">
                  <a:moveTo>
                    <a:pt x="16" y="4"/>
                  </a:moveTo>
                  <a:cubicBezTo>
                    <a:pt x="2" y="13"/>
                    <a:pt x="7" y="8"/>
                    <a:pt x="0" y="18"/>
                  </a:cubicBezTo>
                  <a:cubicBezTo>
                    <a:pt x="5" y="26"/>
                    <a:pt x="11" y="25"/>
                    <a:pt x="20" y="28"/>
                  </a:cubicBezTo>
                  <a:cubicBezTo>
                    <a:pt x="36" y="23"/>
                    <a:pt x="17" y="31"/>
                    <a:pt x="28" y="20"/>
                  </a:cubicBezTo>
                  <a:cubicBezTo>
                    <a:pt x="33" y="15"/>
                    <a:pt x="46" y="13"/>
                    <a:pt x="52" y="12"/>
                  </a:cubicBezTo>
                  <a:cubicBezTo>
                    <a:pt x="58" y="3"/>
                    <a:pt x="53" y="3"/>
                    <a:pt x="44" y="0"/>
                  </a:cubicBezTo>
                  <a:cubicBezTo>
                    <a:pt x="38" y="1"/>
                    <a:pt x="20" y="8"/>
                    <a:pt x="16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8" name="Freeform 32"/>
            <p:cNvSpPr>
              <a:spLocks/>
            </p:cNvSpPr>
            <p:nvPr/>
          </p:nvSpPr>
          <p:spPr bwMode="invGray">
            <a:xfrm>
              <a:off x="1751" y="2000"/>
              <a:ext cx="114" cy="77"/>
            </a:xfrm>
            <a:custGeom>
              <a:avLst/>
              <a:gdLst>
                <a:gd name="T0" fmla="*/ 38 w 152"/>
                <a:gd name="T1" fmla="*/ 0 h 102"/>
                <a:gd name="T2" fmla="*/ 14 w 152"/>
                <a:gd name="T3" fmla="*/ 6 h 102"/>
                <a:gd name="T4" fmla="*/ 4 w 152"/>
                <a:gd name="T5" fmla="*/ 38 h 102"/>
                <a:gd name="T6" fmla="*/ 12 w 152"/>
                <a:gd name="T7" fmla="*/ 56 h 102"/>
                <a:gd name="T8" fmla="*/ 0 w 152"/>
                <a:gd name="T9" fmla="*/ 72 h 102"/>
                <a:gd name="T10" fmla="*/ 56 w 152"/>
                <a:gd name="T11" fmla="*/ 86 h 102"/>
                <a:gd name="T12" fmla="*/ 82 w 152"/>
                <a:gd name="T13" fmla="*/ 92 h 102"/>
                <a:gd name="T14" fmla="*/ 152 w 152"/>
                <a:gd name="T15" fmla="*/ 86 h 102"/>
                <a:gd name="T16" fmla="*/ 76 w 152"/>
                <a:gd name="T17" fmla="*/ 70 h 102"/>
                <a:gd name="T18" fmla="*/ 54 w 152"/>
                <a:gd name="T19" fmla="*/ 62 h 102"/>
                <a:gd name="T20" fmla="*/ 44 w 152"/>
                <a:gd name="T21" fmla="*/ 52 h 102"/>
                <a:gd name="T22" fmla="*/ 50 w 152"/>
                <a:gd name="T23" fmla="*/ 34 h 102"/>
                <a:gd name="T24" fmla="*/ 38 w 152"/>
                <a:gd name="T2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2" h="102">
                  <a:moveTo>
                    <a:pt x="38" y="0"/>
                  </a:moveTo>
                  <a:cubicBezTo>
                    <a:pt x="22" y="5"/>
                    <a:pt x="30" y="3"/>
                    <a:pt x="14" y="6"/>
                  </a:cubicBezTo>
                  <a:cubicBezTo>
                    <a:pt x="18" y="22"/>
                    <a:pt x="22" y="32"/>
                    <a:pt x="4" y="38"/>
                  </a:cubicBezTo>
                  <a:cubicBezTo>
                    <a:pt x="1" y="47"/>
                    <a:pt x="7" y="49"/>
                    <a:pt x="12" y="56"/>
                  </a:cubicBezTo>
                  <a:cubicBezTo>
                    <a:pt x="10" y="65"/>
                    <a:pt x="9" y="69"/>
                    <a:pt x="0" y="72"/>
                  </a:cubicBezTo>
                  <a:cubicBezTo>
                    <a:pt x="5" y="88"/>
                    <a:pt x="45" y="85"/>
                    <a:pt x="56" y="86"/>
                  </a:cubicBezTo>
                  <a:cubicBezTo>
                    <a:pt x="72" y="97"/>
                    <a:pt x="63" y="95"/>
                    <a:pt x="82" y="92"/>
                  </a:cubicBezTo>
                  <a:cubicBezTo>
                    <a:pt x="86" y="92"/>
                    <a:pt x="147" y="102"/>
                    <a:pt x="152" y="86"/>
                  </a:cubicBezTo>
                  <a:cubicBezTo>
                    <a:pt x="123" y="66"/>
                    <a:pt x="128" y="72"/>
                    <a:pt x="76" y="70"/>
                  </a:cubicBezTo>
                  <a:cubicBezTo>
                    <a:pt x="62" y="56"/>
                    <a:pt x="81" y="73"/>
                    <a:pt x="54" y="62"/>
                  </a:cubicBezTo>
                  <a:cubicBezTo>
                    <a:pt x="50" y="60"/>
                    <a:pt x="48" y="55"/>
                    <a:pt x="44" y="52"/>
                  </a:cubicBezTo>
                  <a:cubicBezTo>
                    <a:pt x="41" y="43"/>
                    <a:pt x="42" y="39"/>
                    <a:pt x="50" y="34"/>
                  </a:cubicBezTo>
                  <a:cubicBezTo>
                    <a:pt x="52" y="27"/>
                    <a:pt x="42" y="9"/>
                    <a:pt x="3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9" name="Freeform 33"/>
            <p:cNvSpPr>
              <a:spLocks/>
            </p:cNvSpPr>
            <p:nvPr/>
          </p:nvSpPr>
          <p:spPr bwMode="invGray">
            <a:xfrm>
              <a:off x="664" y="2245"/>
              <a:ext cx="25" cy="15"/>
            </a:xfrm>
            <a:custGeom>
              <a:avLst/>
              <a:gdLst>
                <a:gd name="T0" fmla="*/ 34 w 34"/>
                <a:gd name="T1" fmla="*/ 0 h 20"/>
                <a:gd name="T2" fmla="*/ 24 w 34"/>
                <a:gd name="T3" fmla="*/ 20 h 20"/>
                <a:gd name="T4" fmla="*/ 4 w 34"/>
                <a:gd name="T5" fmla="*/ 18 h 20"/>
                <a:gd name="T6" fmla="*/ 4 w 34"/>
                <a:gd name="T7" fmla="*/ 6 h 20"/>
                <a:gd name="T8" fmla="*/ 34 w 34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0">
                  <a:moveTo>
                    <a:pt x="34" y="0"/>
                  </a:moveTo>
                  <a:cubicBezTo>
                    <a:pt x="32" y="10"/>
                    <a:pt x="34" y="17"/>
                    <a:pt x="24" y="20"/>
                  </a:cubicBezTo>
                  <a:cubicBezTo>
                    <a:pt x="17" y="19"/>
                    <a:pt x="10" y="20"/>
                    <a:pt x="4" y="18"/>
                  </a:cubicBezTo>
                  <a:cubicBezTo>
                    <a:pt x="0" y="17"/>
                    <a:pt x="2" y="7"/>
                    <a:pt x="4" y="6"/>
                  </a:cubicBezTo>
                  <a:cubicBezTo>
                    <a:pt x="12" y="0"/>
                    <a:pt x="24" y="0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0" name="Freeform 34"/>
            <p:cNvSpPr>
              <a:spLocks/>
            </p:cNvSpPr>
            <p:nvPr/>
          </p:nvSpPr>
          <p:spPr bwMode="invGray">
            <a:xfrm>
              <a:off x="1421" y="2756"/>
              <a:ext cx="16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1" name="Freeform 35"/>
            <p:cNvSpPr>
              <a:spLocks/>
            </p:cNvSpPr>
            <p:nvPr/>
          </p:nvSpPr>
          <p:spPr bwMode="invGray">
            <a:xfrm>
              <a:off x="1424" y="2781"/>
              <a:ext cx="16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2" name="Freeform 36"/>
            <p:cNvSpPr>
              <a:spLocks/>
            </p:cNvSpPr>
            <p:nvPr/>
          </p:nvSpPr>
          <p:spPr bwMode="invGray">
            <a:xfrm>
              <a:off x="1628" y="2913"/>
              <a:ext cx="15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3" name="Freeform 37"/>
            <p:cNvSpPr>
              <a:spLocks/>
            </p:cNvSpPr>
            <p:nvPr/>
          </p:nvSpPr>
          <p:spPr bwMode="invGray">
            <a:xfrm>
              <a:off x="1752" y="2429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4" name="Freeform 38"/>
            <p:cNvSpPr>
              <a:spLocks/>
            </p:cNvSpPr>
            <p:nvPr/>
          </p:nvSpPr>
          <p:spPr bwMode="invGray">
            <a:xfrm>
              <a:off x="1652" y="2224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5" name="Freeform 39"/>
            <p:cNvSpPr>
              <a:spLocks/>
            </p:cNvSpPr>
            <p:nvPr/>
          </p:nvSpPr>
          <p:spPr bwMode="invGray">
            <a:xfrm>
              <a:off x="1717" y="2045"/>
              <a:ext cx="39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6" name="Freeform 40"/>
            <p:cNvSpPr>
              <a:spLocks/>
            </p:cNvSpPr>
            <p:nvPr/>
          </p:nvSpPr>
          <p:spPr bwMode="invGray">
            <a:xfrm>
              <a:off x="1780" y="2153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7" name="Freeform 41"/>
            <p:cNvSpPr>
              <a:spLocks/>
            </p:cNvSpPr>
            <p:nvPr/>
          </p:nvSpPr>
          <p:spPr bwMode="invGray">
            <a:xfrm>
              <a:off x="1796" y="1951"/>
              <a:ext cx="696" cy="346"/>
            </a:xfrm>
            <a:custGeom>
              <a:avLst/>
              <a:gdLst>
                <a:gd name="T0" fmla="*/ 28 w 929"/>
                <a:gd name="T1" fmla="*/ 56 h 462"/>
                <a:gd name="T2" fmla="*/ 6 w 929"/>
                <a:gd name="T3" fmla="*/ 92 h 462"/>
                <a:gd name="T4" fmla="*/ 36 w 929"/>
                <a:gd name="T5" fmla="*/ 100 h 462"/>
                <a:gd name="T6" fmla="*/ 16 w 929"/>
                <a:gd name="T7" fmla="*/ 116 h 462"/>
                <a:gd name="T8" fmla="*/ 104 w 929"/>
                <a:gd name="T9" fmla="*/ 136 h 462"/>
                <a:gd name="T10" fmla="*/ 142 w 929"/>
                <a:gd name="T11" fmla="*/ 130 h 462"/>
                <a:gd name="T12" fmla="*/ 250 w 929"/>
                <a:gd name="T13" fmla="*/ 78 h 462"/>
                <a:gd name="T14" fmla="*/ 300 w 929"/>
                <a:gd name="T15" fmla="*/ 66 h 462"/>
                <a:gd name="T16" fmla="*/ 324 w 929"/>
                <a:gd name="T17" fmla="*/ 80 h 462"/>
                <a:gd name="T18" fmla="*/ 272 w 929"/>
                <a:gd name="T19" fmla="*/ 88 h 462"/>
                <a:gd name="T20" fmla="*/ 242 w 929"/>
                <a:gd name="T21" fmla="*/ 112 h 462"/>
                <a:gd name="T22" fmla="*/ 254 w 929"/>
                <a:gd name="T23" fmla="*/ 120 h 462"/>
                <a:gd name="T24" fmla="*/ 260 w 929"/>
                <a:gd name="T25" fmla="*/ 158 h 462"/>
                <a:gd name="T26" fmla="*/ 350 w 929"/>
                <a:gd name="T27" fmla="*/ 192 h 462"/>
                <a:gd name="T28" fmla="*/ 336 w 929"/>
                <a:gd name="T29" fmla="*/ 210 h 462"/>
                <a:gd name="T30" fmla="*/ 368 w 929"/>
                <a:gd name="T31" fmla="*/ 246 h 462"/>
                <a:gd name="T32" fmla="*/ 348 w 929"/>
                <a:gd name="T33" fmla="*/ 266 h 462"/>
                <a:gd name="T34" fmla="*/ 324 w 929"/>
                <a:gd name="T35" fmla="*/ 294 h 462"/>
                <a:gd name="T36" fmla="*/ 294 w 929"/>
                <a:gd name="T37" fmla="*/ 324 h 462"/>
                <a:gd name="T38" fmla="*/ 292 w 929"/>
                <a:gd name="T39" fmla="*/ 420 h 462"/>
                <a:gd name="T40" fmla="*/ 332 w 929"/>
                <a:gd name="T41" fmla="*/ 446 h 462"/>
                <a:gd name="T42" fmla="*/ 388 w 929"/>
                <a:gd name="T43" fmla="*/ 448 h 462"/>
                <a:gd name="T44" fmla="*/ 412 w 929"/>
                <a:gd name="T45" fmla="*/ 422 h 462"/>
                <a:gd name="T46" fmla="*/ 506 w 929"/>
                <a:gd name="T47" fmla="*/ 356 h 462"/>
                <a:gd name="T48" fmla="*/ 572 w 929"/>
                <a:gd name="T49" fmla="*/ 334 h 462"/>
                <a:gd name="T50" fmla="*/ 646 w 929"/>
                <a:gd name="T51" fmla="*/ 308 h 462"/>
                <a:gd name="T52" fmla="*/ 720 w 929"/>
                <a:gd name="T53" fmla="*/ 290 h 462"/>
                <a:gd name="T54" fmla="*/ 762 w 929"/>
                <a:gd name="T55" fmla="*/ 260 h 462"/>
                <a:gd name="T56" fmla="*/ 800 w 929"/>
                <a:gd name="T57" fmla="*/ 200 h 462"/>
                <a:gd name="T58" fmla="*/ 802 w 929"/>
                <a:gd name="T59" fmla="*/ 154 h 462"/>
                <a:gd name="T60" fmla="*/ 802 w 929"/>
                <a:gd name="T61" fmla="*/ 124 h 462"/>
                <a:gd name="T62" fmla="*/ 832 w 929"/>
                <a:gd name="T63" fmla="*/ 90 h 462"/>
                <a:gd name="T64" fmla="*/ 876 w 929"/>
                <a:gd name="T65" fmla="*/ 94 h 462"/>
                <a:gd name="T66" fmla="*/ 922 w 929"/>
                <a:gd name="T67" fmla="*/ 52 h 462"/>
                <a:gd name="T68" fmla="*/ 888 w 929"/>
                <a:gd name="T69" fmla="*/ 56 h 462"/>
                <a:gd name="T70" fmla="*/ 848 w 929"/>
                <a:gd name="T71" fmla="*/ 46 h 462"/>
                <a:gd name="T72" fmla="*/ 794 w 929"/>
                <a:gd name="T73" fmla="*/ 22 h 462"/>
                <a:gd name="T74" fmla="*/ 642 w 929"/>
                <a:gd name="T75" fmla="*/ 26 h 462"/>
                <a:gd name="T76" fmla="*/ 584 w 929"/>
                <a:gd name="T77" fmla="*/ 38 h 462"/>
                <a:gd name="T78" fmla="*/ 556 w 929"/>
                <a:gd name="T79" fmla="*/ 38 h 462"/>
                <a:gd name="T80" fmla="*/ 516 w 929"/>
                <a:gd name="T81" fmla="*/ 54 h 462"/>
                <a:gd name="T82" fmla="*/ 478 w 929"/>
                <a:gd name="T83" fmla="*/ 30 h 462"/>
                <a:gd name="T84" fmla="*/ 432 w 929"/>
                <a:gd name="T85" fmla="*/ 40 h 462"/>
                <a:gd name="T86" fmla="*/ 366 w 929"/>
                <a:gd name="T87" fmla="*/ 52 h 462"/>
                <a:gd name="T88" fmla="*/ 410 w 929"/>
                <a:gd name="T89" fmla="*/ 38 h 462"/>
                <a:gd name="T90" fmla="*/ 352 w 929"/>
                <a:gd name="T91" fmla="*/ 8 h 462"/>
                <a:gd name="T92" fmla="*/ 334 w 929"/>
                <a:gd name="T93" fmla="*/ 2 h 462"/>
                <a:gd name="T94" fmla="*/ 314 w 929"/>
                <a:gd name="T95" fmla="*/ 8 h 462"/>
                <a:gd name="T96" fmla="*/ 240 w 929"/>
                <a:gd name="T97" fmla="*/ 16 h 462"/>
                <a:gd name="T98" fmla="*/ 160 w 929"/>
                <a:gd name="T99" fmla="*/ 28 h 462"/>
                <a:gd name="T100" fmla="*/ 108 w 929"/>
                <a:gd name="T101" fmla="*/ 26 h 462"/>
                <a:gd name="T102" fmla="*/ 114 w 929"/>
                <a:gd name="T103" fmla="*/ 68 h 462"/>
                <a:gd name="T104" fmla="*/ 104 w 929"/>
                <a:gd name="T105" fmla="*/ 52 h 462"/>
                <a:gd name="T106" fmla="*/ 60 w 929"/>
                <a:gd name="T107" fmla="*/ 4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29" h="462">
                  <a:moveTo>
                    <a:pt x="60" y="42"/>
                  </a:moveTo>
                  <a:cubicBezTo>
                    <a:pt x="40" y="45"/>
                    <a:pt x="42" y="46"/>
                    <a:pt x="28" y="56"/>
                  </a:cubicBezTo>
                  <a:cubicBezTo>
                    <a:pt x="26" y="74"/>
                    <a:pt x="27" y="75"/>
                    <a:pt x="10" y="78"/>
                  </a:cubicBezTo>
                  <a:cubicBezTo>
                    <a:pt x="4" y="82"/>
                    <a:pt x="0" y="82"/>
                    <a:pt x="6" y="92"/>
                  </a:cubicBezTo>
                  <a:cubicBezTo>
                    <a:pt x="10" y="98"/>
                    <a:pt x="21" y="96"/>
                    <a:pt x="28" y="98"/>
                  </a:cubicBezTo>
                  <a:cubicBezTo>
                    <a:pt x="31" y="99"/>
                    <a:pt x="36" y="100"/>
                    <a:pt x="36" y="100"/>
                  </a:cubicBezTo>
                  <a:cubicBezTo>
                    <a:pt x="47" y="99"/>
                    <a:pt x="69" y="97"/>
                    <a:pt x="50" y="110"/>
                  </a:cubicBezTo>
                  <a:cubicBezTo>
                    <a:pt x="37" y="108"/>
                    <a:pt x="24" y="104"/>
                    <a:pt x="16" y="116"/>
                  </a:cubicBezTo>
                  <a:cubicBezTo>
                    <a:pt x="24" y="141"/>
                    <a:pt x="68" y="125"/>
                    <a:pt x="94" y="126"/>
                  </a:cubicBezTo>
                  <a:cubicBezTo>
                    <a:pt x="98" y="129"/>
                    <a:pt x="100" y="134"/>
                    <a:pt x="104" y="136"/>
                  </a:cubicBezTo>
                  <a:cubicBezTo>
                    <a:pt x="108" y="138"/>
                    <a:pt x="116" y="140"/>
                    <a:pt x="116" y="140"/>
                  </a:cubicBezTo>
                  <a:cubicBezTo>
                    <a:pt x="129" y="138"/>
                    <a:pt x="133" y="139"/>
                    <a:pt x="142" y="130"/>
                  </a:cubicBezTo>
                  <a:cubicBezTo>
                    <a:pt x="151" y="104"/>
                    <a:pt x="179" y="110"/>
                    <a:pt x="202" y="102"/>
                  </a:cubicBezTo>
                  <a:cubicBezTo>
                    <a:pt x="219" y="96"/>
                    <a:pt x="233" y="84"/>
                    <a:pt x="250" y="78"/>
                  </a:cubicBezTo>
                  <a:cubicBezTo>
                    <a:pt x="260" y="75"/>
                    <a:pt x="269" y="74"/>
                    <a:pt x="280" y="72"/>
                  </a:cubicBezTo>
                  <a:cubicBezTo>
                    <a:pt x="287" y="71"/>
                    <a:pt x="300" y="66"/>
                    <a:pt x="300" y="66"/>
                  </a:cubicBezTo>
                  <a:cubicBezTo>
                    <a:pt x="311" y="49"/>
                    <a:pt x="336" y="54"/>
                    <a:pt x="354" y="60"/>
                  </a:cubicBezTo>
                  <a:cubicBezTo>
                    <a:pt x="367" y="79"/>
                    <a:pt x="335" y="79"/>
                    <a:pt x="324" y="80"/>
                  </a:cubicBezTo>
                  <a:cubicBezTo>
                    <a:pt x="312" y="83"/>
                    <a:pt x="306" y="93"/>
                    <a:pt x="292" y="96"/>
                  </a:cubicBezTo>
                  <a:cubicBezTo>
                    <a:pt x="284" y="94"/>
                    <a:pt x="279" y="90"/>
                    <a:pt x="272" y="88"/>
                  </a:cubicBezTo>
                  <a:cubicBezTo>
                    <a:pt x="253" y="91"/>
                    <a:pt x="232" y="96"/>
                    <a:pt x="214" y="102"/>
                  </a:cubicBezTo>
                  <a:cubicBezTo>
                    <a:pt x="223" y="108"/>
                    <a:pt x="231" y="109"/>
                    <a:pt x="242" y="112"/>
                  </a:cubicBezTo>
                  <a:cubicBezTo>
                    <a:pt x="245" y="113"/>
                    <a:pt x="250" y="114"/>
                    <a:pt x="250" y="114"/>
                  </a:cubicBezTo>
                  <a:cubicBezTo>
                    <a:pt x="251" y="116"/>
                    <a:pt x="255" y="118"/>
                    <a:pt x="254" y="120"/>
                  </a:cubicBezTo>
                  <a:cubicBezTo>
                    <a:pt x="252" y="124"/>
                    <a:pt x="242" y="128"/>
                    <a:pt x="242" y="128"/>
                  </a:cubicBezTo>
                  <a:cubicBezTo>
                    <a:pt x="233" y="141"/>
                    <a:pt x="247" y="154"/>
                    <a:pt x="260" y="158"/>
                  </a:cubicBezTo>
                  <a:cubicBezTo>
                    <a:pt x="282" y="155"/>
                    <a:pt x="295" y="151"/>
                    <a:pt x="318" y="150"/>
                  </a:cubicBezTo>
                  <a:cubicBezTo>
                    <a:pt x="334" y="155"/>
                    <a:pt x="345" y="176"/>
                    <a:pt x="350" y="192"/>
                  </a:cubicBezTo>
                  <a:cubicBezTo>
                    <a:pt x="349" y="195"/>
                    <a:pt x="350" y="199"/>
                    <a:pt x="348" y="202"/>
                  </a:cubicBezTo>
                  <a:cubicBezTo>
                    <a:pt x="345" y="206"/>
                    <a:pt x="336" y="210"/>
                    <a:pt x="336" y="210"/>
                  </a:cubicBezTo>
                  <a:cubicBezTo>
                    <a:pt x="327" y="224"/>
                    <a:pt x="332" y="235"/>
                    <a:pt x="348" y="240"/>
                  </a:cubicBezTo>
                  <a:cubicBezTo>
                    <a:pt x="358" y="237"/>
                    <a:pt x="362" y="237"/>
                    <a:pt x="368" y="246"/>
                  </a:cubicBezTo>
                  <a:cubicBezTo>
                    <a:pt x="360" y="252"/>
                    <a:pt x="346" y="246"/>
                    <a:pt x="338" y="252"/>
                  </a:cubicBezTo>
                  <a:cubicBezTo>
                    <a:pt x="326" y="260"/>
                    <a:pt x="346" y="265"/>
                    <a:pt x="348" y="266"/>
                  </a:cubicBezTo>
                  <a:cubicBezTo>
                    <a:pt x="352" y="278"/>
                    <a:pt x="347" y="279"/>
                    <a:pt x="336" y="286"/>
                  </a:cubicBezTo>
                  <a:cubicBezTo>
                    <a:pt x="332" y="289"/>
                    <a:pt x="324" y="294"/>
                    <a:pt x="324" y="294"/>
                  </a:cubicBezTo>
                  <a:cubicBezTo>
                    <a:pt x="315" y="308"/>
                    <a:pt x="320" y="303"/>
                    <a:pt x="310" y="310"/>
                  </a:cubicBezTo>
                  <a:cubicBezTo>
                    <a:pt x="306" y="316"/>
                    <a:pt x="294" y="324"/>
                    <a:pt x="294" y="324"/>
                  </a:cubicBezTo>
                  <a:cubicBezTo>
                    <a:pt x="285" y="338"/>
                    <a:pt x="288" y="331"/>
                    <a:pt x="284" y="342"/>
                  </a:cubicBezTo>
                  <a:cubicBezTo>
                    <a:pt x="285" y="374"/>
                    <a:pt x="283" y="393"/>
                    <a:pt x="292" y="420"/>
                  </a:cubicBezTo>
                  <a:cubicBezTo>
                    <a:pt x="295" y="429"/>
                    <a:pt x="307" y="435"/>
                    <a:pt x="314" y="440"/>
                  </a:cubicBezTo>
                  <a:cubicBezTo>
                    <a:pt x="319" y="444"/>
                    <a:pt x="332" y="446"/>
                    <a:pt x="332" y="446"/>
                  </a:cubicBezTo>
                  <a:cubicBezTo>
                    <a:pt x="340" y="457"/>
                    <a:pt x="345" y="459"/>
                    <a:pt x="358" y="462"/>
                  </a:cubicBezTo>
                  <a:cubicBezTo>
                    <a:pt x="376" y="459"/>
                    <a:pt x="375" y="457"/>
                    <a:pt x="388" y="448"/>
                  </a:cubicBezTo>
                  <a:cubicBezTo>
                    <a:pt x="390" y="441"/>
                    <a:pt x="394" y="435"/>
                    <a:pt x="400" y="430"/>
                  </a:cubicBezTo>
                  <a:cubicBezTo>
                    <a:pt x="404" y="427"/>
                    <a:pt x="412" y="422"/>
                    <a:pt x="412" y="422"/>
                  </a:cubicBezTo>
                  <a:cubicBezTo>
                    <a:pt x="417" y="415"/>
                    <a:pt x="451" y="367"/>
                    <a:pt x="458" y="364"/>
                  </a:cubicBezTo>
                  <a:cubicBezTo>
                    <a:pt x="475" y="356"/>
                    <a:pt x="486" y="357"/>
                    <a:pt x="506" y="356"/>
                  </a:cubicBezTo>
                  <a:cubicBezTo>
                    <a:pt x="525" y="350"/>
                    <a:pt x="533" y="342"/>
                    <a:pt x="554" y="340"/>
                  </a:cubicBezTo>
                  <a:cubicBezTo>
                    <a:pt x="560" y="338"/>
                    <a:pt x="566" y="336"/>
                    <a:pt x="572" y="334"/>
                  </a:cubicBezTo>
                  <a:cubicBezTo>
                    <a:pt x="576" y="333"/>
                    <a:pt x="584" y="330"/>
                    <a:pt x="584" y="330"/>
                  </a:cubicBezTo>
                  <a:cubicBezTo>
                    <a:pt x="603" y="311"/>
                    <a:pt x="618" y="310"/>
                    <a:pt x="646" y="308"/>
                  </a:cubicBezTo>
                  <a:cubicBezTo>
                    <a:pt x="665" y="304"/>
                    <a:pt x="684" y="303"/>
                    <a:pt x="704" y="302"/>
                  </a:cubicBezTo>
                  <a:cubicBezTo>
                    <a:pt x="712" y="299"/>
                    <a:pt x="712" y="293"/>
                    <a:pt x="720" y="290"/>
                  </a:cubicBezTo>
                  <a:cubicBezTo>
                    <a:pt x="732" y="285"/>
                    <a:pt x="743" y="285"/>
                    <a:pt x="754" y="278"/>
                  </a:cubicBezTo>
                  <a:cubicBezTo>
                    <a:pt x="756" y="271"/>
                    <a:pt x="760" y="267"/>
                    <a:pt x="762" y="260"/>
                  </a:cubicBezTo>
                  <a:cubicBezTo>
                    <a:pt x="763" y="247"/>
                    <a:pt x="762" y="233"/>
                    <a:pt x="764" y="220"/>
                  </a:cubicBezTo>
                  <a:cubicBezTo>
                    <a:pt x="764" y="219"/>
                    <a:pt x="794" y="204"/>
                    <a:pt x="800" y="200"/>
                  </a:cubicBezTo>
                  <a:cubicBezTo>
                    <a:pt x="807" y="189"/>
                    <a:pt x="808" y="186"/>
                    <a:pt x="820" y="182"/>
                  </a:cubicBezTo>
                  <a:cubicBezTo>
                    <a:pt x="825" y="166"/>
                    <a:pt x="814" y="162"/>
                    <a:pt x="802" y="154"/>
                  </a:cubicBezTo>
                  <a:cubicBezTo>
                    <a:pt x="797" y="151"/>
                    <a:pt x="790" y="142"/>
                    <a:pt x="790" y="142"/>
                  </a:cubicBezTo>
                  <a:cubicBezTo>
                    <a:pt x="786" y="131"/>
                    <a:pt x="792" y="127"/>
                    <a:pt x="802" y="124"/>
                  </a:cubicBezTo>
                  <a:cubicBezTo>
                    <a:pt x="810" y="116"/>
                    <a:pt x="813" y="98"/>
                    <a:pt x="820" y="94"/>
                  </a:cubicBezTo>
                  <a:cubicBezTo>
                    <a:pt x="824" y="92"/>
                    <a:pt x="832" y="90"/>
                    <a:pt x="832" y="90"/>
                  </a:cubicBezTo>
                  <a:cubicBezTo>
                    <a:pt x="844" y="92"/>
                    <a:pt x="848" y="92"/>
                    <a:pt x="856" y="100"/>
                  </a:cubicBezTo>
                  <a:cubicBezTo>
                    <a:pt x="863" y="98"/>
                    <a:pt x="876" y="94"/>
                    <a:pt x="876" y="94"/>
                  </a:cubicBezTo>
                  <a:cubicBezTo>
                    <a:pt x="889" y="81"/>
                    <a:pt x="906" y="77"/>
                    <a:pt x="924" y="74"/>
                  </a:cubicBezTo>
                  <a:cubicBezTo>
                    <a:pt x="929" y="67"/>
                    <a:pt x="929" y="58"/>
                    <a:pt x="922" y="52"/>
                  </a:cubicBezTo>
                  <a:cubicBezTo>
                    <a:pt x="918" y="49"/>
                    <a:pt x="910" y="44"/>
                    <a:pt x="910" y="44"/>
                  </a:cubicBezTo>
                  <a:cubicBezTo>
                    <a:pt x="894" y="47"/>
                    <a:pt x="899" y="49"/>
                    <a:pt x="888" y="56"/>
                  </a:cubicBezTo>
                  <a:cubicBezTo>
                    <a:pt x="884" y="58"/>
                    <a:pt x="876" y="60"/>
                    <a:pt x="876" y="60"/>
                  </a:cubicBezTo>
                  <a:cubicBezTo>
                    <a:pt x="853" y="59"/>
                    <a:pt x="810" y="59"/>
                    <a:pt x="848" y="46"/>
                  </a:cubicBezTo>
                  <a:cubicBezTo>
                    <a:pt x="844" y="33"/>
                    <a:pt x="831" y="37"/>
                    <a:pt x="818" y="36"/>
                  </a:cubicBezTo>
                  <a:cubicBezTo>
                    <a:pt x="809" y="33"/>
                    <a:pt x="802" y="27"/>
                    <a:pt x="794" y="22"/>
                  </a:cubicBezTo>
                  <a:cubicBezTo>
                    <a:pt x="790" y="20"/>
                    <a:pt x="782" y="18"/>
                    <a:pt x="782" y="18"/>
                  </a:cubicBezTo>
                  <a:cubicBezTo>
                    <a:pt x="727" y="19"/>
                    <a:pt x="688" y="11"/>
                    <a:pt x="642" y="26"/>
                  </a:cubicBezTo>
                  <a:cubicBezTo>
                    <a:pt x="635" y="16"/>
                    <a:pt x="632" y="18"/>
                    <a:pt x="620" y="20"/>
                  </a:cubicBezTo>
                  <a:cubicBezTo>
                    <a:pt x="611" y="34"/>
                    <a:pt x="600" y="36"/>
                    <a:pt x="584" y="38"/>
                  </a:cubicBezTo>
                  <a:cubicBezTo>
                    <a:pt x="575" y="44"/>
                    <a:pt x="581" y="46"/>
                    <a:pt x="578" y="56"/>
                  </a:cubicBezTo>
                  <a:cubicBezTo>
                    <a:pt x="572" y="47"/>
                    <a:pt x="566" y="41"/>
                    <a:pt x="556" y="38"/>
                  </a:cubicBezTo>
                  <a:cubicBezTo>
                    <a:pt x="553" y="38"/>
                    <a:pt x="539" y="39"/>
                    <a:pt x="534" y="42"/>
                  </a:cubicBezTo>
                  <a:cubicBezTo>
                    <a:pt x="528" y="46"/>
                    <a:pt x="516" y="54"/>
                    <a:pt x="516" y="54"/>
                  </a:cubicBezTo>
                  <a:cubicBezTo>
                    <a:pt x="507" y="52"/>
                    <a:pt x="503" y="51"/>
                    <a:pt x="500" y="42"/>
                  </a:cubicBezTo>
                  <a:cubicBezTo>
                    <a:pt x="505" y="28"/>
                    <a:pt x="488" y="31"/>
                    <a:pt x="478" y="30"/>
                  </a:cubicBezTo>
                  <a:cubicBezTo>
                    <a:pt x="469" y="33"/>
                    <a:pt x="473" y="37"/>
                    <a:pt x="464" y="40"/>
                  </a:cubicBezTo>
                  <a:cubicBezTo>
                    <a:pt x="447" y="34"/>
                    <a:pt x="451" y="27"/>
                    <a:pt x="432" y="40"/>
                  </a:cubicBezTo>
                  <a:cubicBezTo>
                    <a:pt x="427" y="54"/>
                    <a:pt x="427" y="52"/>
                    <a:pt x="410" y="50"/>
                  </a:cubicBezTo>
                  <a:cubicBezTo>
                    <a:pt x="391" y="52"/>
                    <a:pt x="385" y="54"/>
                    <a:pt x="366" y="52"/>
                  </a:cubicBezTo>
                  <a:cubicBezTo>
                    <a:pt x="357" y="49"/>
                    <a:pt x="356" y="46"/>
                    <a:pt x="364" y="40"/>
                  </a:cubicBezTo>
                  <a:cubicBezTo>
                    <a:pt x="380" y="42"/>
                    <a:pt x="395" y="43"/>
                    <a:pt x="410" y="38"/>
                  </a:cubicBezTo>
                  <a:cubicBezTo>
                    <a:pt x="426" y="15"/>
                    <a:pt x="386" y="21"/>
                    <a:pt x="370" y="20"/>
                  </a:cubicBezTo>
                  <a:cubicBezTo>
                    <a:pt x="364" y="16"/>
                    <a:pt x="358" y="12"/>
                    <a:pt x="352" y="8"/>
                  </a:cubicBezTo>
                  <a:cubicBezTo>
                    <a:pt x="348" y="5"/>
                    <a:pt x="340" y="0"/>
                    <a:pt x="340" y="0"/>
                  </a:cubicBezTo>
                  <a:cubicBezTo>
                    <a:pt x="338" y="1"/>
                    <a:pt x="336" y="1"/>
                    <a:pt x="334" y="2"/>
                  </a:cubicBezTo>
                  <a:cubicBezTo>
                    <a:pt x="331" y="3"/>
                    <a:pt x="329" y="3"/>
                    <a:pt x="326" y="4"/>
                  </a:cubicBezTo>
                  <a:cubicBezTo>
                    <a:pt x="322" y="5"/>
                    <a:pt x="314" y="8"/>
                    <a:pt x="314" y="8"/>
                  </a:cubicBezTo>
                  <a:cubicBezTo>
                    <a:pt x="305" y="22"/>
                    <a:pt x="288" y="6"/>
                    <a:pt x="276" y="2"/>
                  </a:cubicBezTo>
                  <a:cubicBezTo>
                    <a:pt x="270" y="3"/>
                    <a:pt x="241" y="16"/>
                    <a:pt x="240" y="16"/>
                  </a:cubicBezTo>
                  <a:cubicBezTo>
                    <a:pt x="226" y="17"/>
                    <a:pt x="212" y="17"/>
                    <a:pt x="198" y="18"/>
                  </a:cubicBezTo>
                  <a:cubicBezTo>
                    <a:pt x="183" y="19"/>
                    <a:pt x="172" y="20"/>
                    <a:pt x="160" y="28"/>
                  </a:cubicBezTo>
                  <a:cubicBezTo>
                    <a:pt x="146" y="26"/>
                    <a:pt x="141" y="27"/>
                    <a:pt x="130" y="20"/>
                  </a:cubicBezTo>
                  <a:cubicBezTo>
                    <a:pt x="123" y="22"/>
                    <a:pt x="115" y="24"/>
                    <a:pt x="108" y="26"/>
                  </a:cubicBezTo>
                  <a:cubicBezTo>
                    <a:pt x="102" y="35"/>
                    <a:pt x="113" y="41"/>
                    <a:pt x="122" y="44"/>
                  </a:cubicBezTo>
                  <a:cubicBezTo>
                    <a:pt x="125" y="52"/>
                    <a:pt x="114" y="68"/>
                    <a:pt x="114" y="68"/>
                  </a:cubicBezTo>
                  <a:cubicBezTo>
                    <a:pt x="112" y="79"/>
                    <a:pt x="111" y="82"/>
                    <a:pt x="100" y="78"/>
                  </a:cubicBezTo>
                  <a:cubicBezTo>
                    <a:pt x="93" y="67"/>
                    <a:pt x="100" y="63"/>
                    <a:pt x="104" y="52"/>
                  </a:cubicBezTo>
                  <a:cubicBezTo>
                    <a:pt x="96" y="44"/>
                    <a:pt x="91" y="36"/>
                    <a:pt x="80" y="32"/>
                  </a:cubicBezTo>
                  <a:cubicBezTo>
                    <a:pt x="73" y="34"/>
                    <a:pt x="67" y="39"/>
                    <a:pt x="60" y="4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8" name="Freeform 42"/>
            <p:cNvSpPr>
              <a:spLocks/>
            </p:cNvSpPr>
            <p:nvPr/>
          </p:nvSpPr>
          <p:spPr bwMode="invGray">
            <a:xfrm>
              <a:off x="2009" y="2135"/>
              <a:ext cx="39" cy="24"/>
            </a:xfrm>
            <a:custGeom>
              <a:avLst/>
              <a:gdLst>
                <a:gd name="T0" fmla="*/ 34 w 52"/>
                <a:gd name="T1" fmla="*/ 0 h 32"/>
                <a:gd name="T2" fmla="*/ 8 w 52"/>
                <a:gd name="T3" fmla="*/ 20 h 32"/>
                <a:gd name="T4" fmla="*/ 24 w 52"/>
                <a:gd name="T5" fmla="*/ 32 h 32"/>
                <a:gd name="T6" fmla="*/ 42 w 52"/>
                <a:gd name="T7" fmla="*/ 30 h 32"/>
                <a:gd name="T8" fmla="*/ 34 w 5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9" name="Freeform 43"/>
            <p:cNvSpPr>
              <a:spLocks/>
            </p:cNvSpPr>
            <p:nvPr/>
          </p:nvSpPr>
          <p:spPr bwMode="invGray">
            <a:xfrm>
              <a:off x="2292" y="2201"/>
              <a:ext cx="128" cy="54"/>
            </a:xfrm>
            <a:custGeom>
              <a:avLst/>
              <a:gdLst>
                <a:gd name="T0" fmla="*/ 102 w 172"/>
                <a:gd name="T1" fmla="*/ 8 h 72"/>
                <a:gd name="T2" fmla="*/ 66 w 172"/>
                <a:gd name="T3" fmla="*/ 4 h 72"/>
                <a:gd name="T4" fmla="*/ 54 w 172"/>
                <a:gd name="T5" fmla="*/ 0 h 72"/>
                <a:gd name="T6" fmla="*/ 0 w 172"/>
                <a:gd name="T7" fmla="*/ 28 h 72"/>
                <a:gd name="T8" fmla="*/ 28 w 172"/>
                <a:gd name="T9" fmla="*/ 40 h 72"/>
                <a:gd name="T10" fmla="*/ 42 w 172"/>
                <a:gd name="T11" fmla="*/ 60 h 72"/>
                <a:gd name="T12" fmla="*/ 66 w 172"/>
                <a:gd name="T13" fmla="*/ 68 h 72"/>
                <a:gd name="T14" fmla="*/ 78 w 172"/>
                <a:gd name="T15" fmla="*/ 72 h 72"/>
                <a:gd name="T16" fmla="*/ 130 w 172"/>
                <a:gd name="T17" fmla="*/ 60 h 72"/>
                <a:gd name="T18" fmla="*/ 172 w 172"/>
                <a:gd name="T19" fmla="*/ 44 h 72"/>
                <a:gd name="T20" fmla="*/ 148 w 172"/>
                <a:gd name="T21" fmla="*/ 18 h 72"/>
                <a:gd name="T22" fmla="*/ 136 w 172"/>
                <a:gd name="T23" fmla="*/ 4 h 72"/>
                <a:gd name="T24" fmla="*/ 102 w 172"/>
                <a:gd name="T25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2" h="72">
                  <a:moveTo>
                    <a:pt x="102" y="8"/>
                  </a:moveTo>
                  <a:cubicBezTo>
                    <a:pt x="89" y="12"/>
                    <a:pt x="78" y="8"/>
                    <a:pt x="66" y="4"/>
                  </a:cubicBezTo>
                  <a:cubicBezTo>
                    <a:pt x="62" y="3"/>
                    <a:pt x="54" y="0"/>
                    <a:pt x="54" y="0"/>
                  </a:cubicBezTo>
                  <a:cubicBezTo>
                    <a:pt x="38" y="5"/>
                    <a:pt x="12" y="16"/>
                    <a:pt x="0" y="28"/>
                  </a:cubicBezTo>
                  <a:cubicBezTo>
                    <a:pt x="4" y="39"/>
                    <a:pt x="18" y="39"/>
                    <a:pt x="28" y="40"/>
                  </a:cubicBezTo>
                  <a:cubicBezTo>
                    <a:pt x="39" y="44"/>
                    <a:pt x="41" y="60"/>
                    <a:pt x="42" y="60"/>
                  </a:cubicBezTo>
                  <a:cubicBezTo>
                    <a:pt x="50" y="63"/>
                    <a:pt x="58" y="65"/>
                    <a:pt x="66" y="68"/>
                  </a:cubicBezTo>
                  <a:cubicBezTo>
                    <a:pt x="70" y="69"/>
                    <a:pt x="78" y="72"/>
                    <a:pt x="78" y="72"/>
                  </a:cubicBezTo>
                  <a:cubicBezTo>
                    <a:pt x="92" y="71"/>
                    <a:pt x="117" y="69"/>
                    <a:pt x="130" y="60"/>
                  </a:cubicBezTo>
                  <a:cubicBezTo>
                    <a:pt x="148" y="48"/>
                    <a:pt x="150" y="46"/>
                    <a:pt x="172" y="44"/>
                  </a:cubicBezTo>
                  <a:cubicBezTo>
                    <a:pt x="169" y="29"/>
                    <a:pt x="162" y="23"/>
                    <a:pt x="148" y="18"/>
                  </a:cubicBezTo>
                  <a:cubicBezTo>
                    <a:pt x="145" y="10"/>
                    <a:pt x="144" y="7"/>
                    <a:pt x="136" y="4"/>
                  </a:cubicBezTo>
                  <a:cubicBezTo>
                    <a:pt x="134" y="4"/>
                    <a:pt x="105" y="11"/>
                    <a:pt x="102" y="8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0" name="Freeform 44"/>
            <p:cNvSpPr>
              <a:spLocks/>
            </p:cNvSpPr>
            <p:nvPr/>
          </p:nvSpPr>
          <p:spPr bwMode="invGray">
            <a:xfrm>
              <a:off x="2393" y="2038"/>
              <a:ext cx="39" cy="24"/>
            </a:xfrm>
            <a:custGeom>
              <a:avLst/>
              <a:gdLst>
                <a:gd name="T0" fmla="*/ 34 w 52"/>
                <a:gd name="T1" fmla="*/ 0 h 32"/>
                <a:gd name="T2" fmla="*/ 8 w 52"/>
                <a:gd name="T3" fmla="*/ 20 h 32"/>
                <a:gd name="T4" fmla="*/ 24 w 52"/>
                <a:gd name="T5" fmla="*/ 32 h 32"/>
                <a:gd name="T6" fmla="*/ 42 w 52"/>
                <a:gd name="T7" fmla="*/ 30 h 32"/>
                <a:gd name="T8" fmla="*/ 34 w 5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1" name="Freeform 45"/>
            <p:cNvSpPr>
              <a:spLocks/>
            </p:cNvSpPr>
            <p:nvPr/>
          </p:nvSpPr>
          <p:spPr bwMode="invGray">
            <a:xfrm>
              <a:off x="2662" y="2006"/>
              <a:ext cx="155" cy="63"/>
            </a:xfrm>
            <a:custGeom>
              <a:avLst/>
              <a:gdLst>
                <a:gd name="T0" fmla="*/ 191 w 206"/>
                <a:gd name="T1" fmla="*/ 7 h 85"/>
                <a:gd name="T2" fmla="*/ 103 w 206"/>
                <a:gd name="T3" fmla="*/ 9 h 85"/>
                <a:gd name="T4" fmla="*/ 109 w 206"/>
                <a:gd name="T5" fmla="*/ 25 h 85"/>
                <a:gd name="T6" fmla="*/ 107 w 206"/>
                <a:gd name="T7" fmla="*/ 33 h 85"/>
                <a:gd name="T8" fmla="*/ 89 w 206"/>
                <a:gd name="T9" fmla="*/ 27 h 85"/>
                <a:gd name="T10" fmla="*/ 77 w 206"/>
                <a:gd name="T11" fmla="*/ 19 h 85"/>
                <a:gd name="T12" fmla="*/ 23 w 206"/>
                <a:gd name="T13" fmla="*/ 27 h 85"/>
                <a:gd name="T14" fmla="*/ 31 w 206"/>
                <a:gd name="T15" fmla="*/ 49 h 85"/>
                <a:gd name="T16" fmla="*/ 55 w 206"/>
                <a:gd name="T17" fmla="*/ 53 h 85"/>
                <a:gd name="T18" fmla="*/ 75 w 206"/>
                <a:gd name="T19" fmla="*/ 73 h 85"/>
                <a:gd name="T20" fmla="*/ 89 w 206"/>
                <a:gd name="T21" fmla="*/ 85 h 85"/>
                <a:gd name="T22" fmla="*/ 109 w 206"/>
                <a:gd name="T23" fmla="*/ 67 h 85"/>
                <a:gd name="T24" fmla="*/ 121 w 206"/>
                <a:gd name="T25" fmla="*/ 59 h 85"/>
                <a:gd name="T26" fmla="*/ 127 w 206"/>
                <a:gd name="T27" fmla="*/ 47 h 85"/>
                <a:gd name="T28" fmla="*/ 167 w 206"/>
                <a:gd name="T29" fmla="*/ 35 h 85"/>
                <a:gd name="T30" fmla="*/ 187 w 206"/>
                <a:gd name="T31" fmla="*/ 31 h 85"/>
                <a:gd name="T32" fmla="*/ 199 w 206"/>
                <a:gd name="T33" fmla="*/ 27 h 85"/>
                <a:gd name="T34" fmla="*/ 191 w 206"/>
                <a:gd name="T35" fmla="*/ 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6" h="85">
                  <a:moveTo>
                    <a:pt x="191" y="7"/>
                  </a:moveTo>
                  <a:cubicBezTo>
                    <a:pt x="165" y="6"/>
                    <a:pt x="130" y="0"/>
                    <a:pt x="103" y="9"/>
                  </a:cubicBezTo>
                  <a:cubicBezTo>
                    <a:pt x="100" y="18"/>
                    <a:pt x="101" y="20"/>
                    <a:pt x="109" y="25"/>
                  </a:cubicBezTo>
                  <a:cubicBezTo>
                    <a:pt x="111" y="28"/>
                    <a:pt x="118" y="34"/>
                    <a:pt x="107" y="33"/>
                  </a:cubicBezTo>
                  <a:cubicBezTo>
                    <a:pt x="101" y="32"/>
                    <a:pt x="89" y="27"/>
                    <a:pt x="89" y="27"/>
                  </a:cubicBezTo>
                  <a:cubicBezTo>
                    <a:pt x="86" y="24"/>
                    <a:pt x="82" y="18"/>
                    <a:pt x="77" y="19"/>
                  </a:cubicBezTo>
                  <a:cubicBezTo>
                    <a:pt x="52" y="22"/>
                    <a:pt x="57" y="25"/>
                    <a:pt x="23" y="27"/>
                  </a:cubicBezTo>
                  <a:cubicBezTo>
                    <a:pt x="0" y="31"/>
                    <a:pt x="18" y="45"/>
                    <a:pt x="31" y="49"/>
                  </a:cubicBezTo>
                  <a:cubicBezTo>
                    <a:pt x="43" y="53"/>
                    <a:pt x="35" y="51"/>
                    <a:pt x="55" y="53"/>
                  </a:cubicBezTo>
                  <a:cubicBezTo>
                    <a:pt x="63" y="59"/>
                    <a:pt x="66" y="67"/>
                    <a:pt x="75" y="73"/>
                  </a:cubicBezTo>
                  <a:cubicBezTo>
                    <a:pt x="78" y="81"/>
                    <a:pt x="81" y="82"/>
                    <a:pt x="89" y="85"/>
                  </a:cubicBezTo>
                  <a:cubicBezTo>
                    <a:pt x="104" y="81"/>
                    <a:pt x="99" y="75"/>
                    <a:pt x="109" y="67"/>
                  </a:cubicBezTo>
                  <a:cubicBezTo>
                    <a:pt x="113" y="64"/>
                    <a:pt x="121" y="59"/>
                    <a:pt x="121" y="59"/>
                  </a:cubicBezTo>
                  <a:cubicBezTo>
                    <a:pt x="123" y="55"/>
                    <a:pt x="124" y="50"/>
                    <a:pt x="127" y="47"/>
                  </a:cubicBezTo>
                  <a:cubicBezTo>
                    <a:pt x="132" y="41"/>
                    <a:pt x="158" y="37"/>
                    <a:pt x="167" y="35"/>
                  </a:cubicBezTo>
                  <a:cubicBezTo>
                    <a:pt x="174" y="34"/>
                    <a:pt x="181" y="33"/>
                    <a:pt x="187" y="31"/>
                  </a:cubicBezTo>
                  <a:cubicBezTo>
                    <a:pt x="191" y="30"/>
                    <a:pt x="199" y="27"/>
                    <a:pt x="199" y="27"/>
                  </a:cubicBezTo>
                  <a:cubicBezTo>
                    <a:pt x="206" y="16"/>
                    <a:pt x="199" y="15"/>
                    <a:pt x="191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2" name="Freeform 46"/>
            <p:cNvSpPr>
              <a:spLocks/>
            </p:cNvSpPr>
            <p:nvPr/>
          </p:nvSpPr>
          <p:spPr bwMode="invGray">
            <a:xfrm>
              <a:off x="2759" y="2039"/>
              <a:ext cx="48" cy="21"/>
            </a:xfrm>
            <a:custGeom>
              <a:avLst/>
              <a:gdLst>
                <a:gd name="T0" fmla="*/ 36 w 64"/>
                <a:gd name="T1" fmla="*/ 6 h 28"/>
                <a:gd name="T2" fmla="*/ 8 w 64"/>
                <a:gd name="T3" fmla="*/ 4 h 28"/>
                <a:gd name="T4" fmla="*/ 24 w 64"/>
                <a:gd name="T5" fmla="*/ 28 h 28"/>
                <a:gd name="T6" fmla="*/ 54 w 64"/>
                <a:gd name="T7" fmla="*/ 14 h 28"/>
                <a:gd name="T8" fmla="*/ 36 w 64"/>
                <a:gd name="T9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8">
                  <a:moveTo>
                    <a:pt x="36" y="6"/>
                  </a:moveTo>
                  <a:cubicBezTo>
                    <a:pt x="32" y="18"/>
                    <a:pt x="19" y="0"/>
                    <a:pt x="8" y="4"/>
                  </a:cubicBezTo>
                  <a:cubicBezTo>
                    <a:pt x="0" y="16"/>
                    <a:pt x="14" y="27"/>
                    <a:pt x="24" y="28"/>
                  </a:cubicBezTo>
                  <a:cubicBezTo>
                    <a:pt x="30" y="27"/>
                    <a:pt x="48" y="16"/>
                    <a:pt x="54" y="14"/>
                  </a:cubicBezTo>
                  <a:cubicBezTo>
                    <a:pt x="64" y="10"/>
                    <a:pt x="36" y="9"/>
                    <a:pt x="36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3" name="Freeform 47"/>
            <p:cNvSpPr>
              <a:spLocks/>
            </p:cNvSpPr>
            <p:nvPr/>
          </p:nvSpPr>
          <p:spPr bwMode="invGray">
            <a:xfrm>
              <a:off x="2467" y="2311"/>
              <a:ext cx="109" cy="132"/>
            </a:xfrm>
            <a:custGeom>
              <a:avLst/>
              <a:gdLst>
                <a:gd name="T0" fmla="*/ 24 w 146"/>
                <a:gd name="T1" fmla="*/ 19 h 176"/>
                <a:gd name="T2" fmla="*/ 0 w 146"/>
                <a:gd name="T3" fmla="*/ 25 h 176"/>
                <a:gd name="T4" fmla="*/ 14 w 146"/>
                <a:gd name="T5" fmla="*/ 43 h 176"/>
                <a:gd name="T6" fmla="*/ 34 w 146"/>
                <a:gd name="T7" fmla="*/ 87 h 176"/>
                <a:gd name="T8" fmla="*/ 52 w 146"/>
                <a:gd name="T9" fmla="*/ 91 h 176"/>
                <a:gd name="T10" fmla="*/ 50 w 146"/>
                <a:gd name="T11" fmla="*/ 107 h 176"/>
                <a:gd name="T12" fmla="*/ 28 w 146"/>
                <a:gd name="T13" fmla="*/ 113 h 176"/>
                <a:gd name="T14" fmla="*/ 16 w 146"/>
                <a:gd name="T15" fmla="*/ 131 h 176"/>
                <a:gd name="T16" fmla="*/ 18 w 146"/>
                <a:gd name="T17" fmla="*/ 137 h 176"/>
                <a:gd name="T18" fmla="*/ 30 w 146"/>
                <a:gd name="T19" fmla="*/ 141 h 176"/>
                <a:gd name="T20" fmla="*/ 18 w 146"/>
                <a:gd name="T21" fmla="*/ 169 h 176"/>
                <a:gd name="T22" fmla="*/ 20 w 146"/>
                <a:gd name="T23" fmla="*/ 175 h 176"/>
                <a:gd name="T24" fmla="*/ 34 w 146"/>
                <a:gd name="T25" fmla="*/ 171 h 176"/>
                <a:gd name="T26" fmla="*/ 58 w 146"/>
                <a:gd name="T27" fmla="*/ 169 h 176"/>
                <a:gd name="T28" fmla="*/ 92 w 146"/>
                <a:gd name="T29" fmla="*/ 171 h 176"/>
                <a:gd name="T30" fmla="*/ 110 w 146"/>
                <a:gd name="T31" fmla="*/ 169 h 176"/>
                <a:gd name="T32" fmla="*/ 122 w 146"/>
                <a:gd name="T33" fmla="*/ 165 h 176"/>
                <a:gd name="T34" fmla="*/ 128 w 146"/>
                <a:gd name="T35" fmla="*/ 141 h 176"/>
                <a:gd name="T36" fmla="*/ 146 w 146"/>
                <a:gd name="T37" fmla="*/ 133 h 176"/>
                <a:gd name="T38" fmla="*/ 110 w 146"/>
                <a:gd name="T39" fmla="*/ 109 h 176"/>
                <a:gd name="T40" fmla="*/ 88 w 146"/>
                <a:gd name="T41" fmla="*/ 83 h 176"/>
                <a:gd name="T42" fmla="*/ 82 w 146"/>
                <a:gd name="T43" fmla="*/ 69 h 176"/>
                <a:gd name="T44" fmla="*/ 64 w 146"/>
                <a:gd name="T45" fmla="*/ 61 h 176"/>
                <a:gd name="T46" fmla="*/ 86 w 146"/>
                <a:gd name="T47" fmla="*/ 45 h 176"/>
                <a:gd name="T48" fmla="*/ 64 w 146"/>
                <a:gd name="T49" fmla="*/ 31 h 176"/>
                <a:gd name="T50" fmla="*/ 70 w 146"/>
                <a:gd name="T51" fmla="*/ 13 h 176"/>
                <a:gd name="T52" fmla="*/ 46 w 146"/>
                <a:gd name="T53" fmla="*/ 1 h 176"/>
                <a:gd name="T54" fmla="*/ 30 w 146"/>
                <a:gd name="T55" fmla="*/ 9 h 176"/>
                <a:gd name="T56" fmla="*/ 24 w 146"/>
                <a:gd name="T57" fmla="*/ 1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6" h="176">
                  <a:moveTo>
                    <a:pt x="24" y="19"/>
                  </a:moveTo>
                  <a:cubicBezTo>
                    <a:pt x="13" y="23"/>
                    <a:pt x="7" y="15"/>
                    <a:pt x="0" y="25"/>
                  </a:cubicBezTo>
                  <a:cubicBezTo>
                    <a:pt x="2" y="32"/>
                    <a:pt x="14" y="43"/>
                    <a:pt x="14" y="43"/>
                  </a:cubicBezTo>
                  <a:cubicBezTo>
                    <a:pt x="19" y="58"/>
                    <a:pt x="20" y="78"/>
                    <a:pt x="34" y="87"/>
                  </a:cubicBezTo>
                  <a:cubicBezTo>
                    <a:pt x="42" y="84"/>
                    <a:pt x="45" y="86"/>
                    <a:pt x="52" y="91"/>
                  </a:cubicBezTo>
                  <a:cubicBezTo>
                    <a:pt x="57" y="105"/>
                    <a:pt x="60" y="101"/>
                    <a:pt x="50" y="107"/>
                  </a:cubicBezTo>
                  <a:cubicBezTo>
                    <a:pt x="38" y="105"/>
                    <a:pt x="32" y="101"/>
                    <a:pt x="28" y="113"/>
                  </a:cubicBezTo>
                  <a:cubicBezTo>
                    <a:pt x="32" y="129"/>
                    <a:pt x="33" y="128"/>
                    <a:pt x="16" y="131"/>
                  </a:cubicBezTo>
                  <a:cubicBezTo>
                    <a:pt x="17" y="133"/>
                    <a:pt x="16" y="136"/>
                    <a:pt x="18" y="137"/>
                  </a:cubicBezTo>
                  <a:cubicBezTo>
                    <a:pt x="21" y="139"/>
                    <a:pt x="30" y="141"/>
                    <a:pt x="30" y="141"/>
                  </a:cubicBezTo>
                  <a:cubicBezTo>
                    <a:pt x="28" y="152"/>
                    <a:pt x="21" y="159"/>
                    <a:pt x="18" y="169"/>
                  </a:cubicBezTo>
                  <a:cubicBezTo>
                    <a:pt x="19" y="171"/>
                    <a:pt x="18" y="174"/>
                    <a:pt x="20" y="175"/>
                  </a:cubicBezTo>
                  <a:cubicBezTo>
                    <a:pt x="22" y="176"/>
                    <a:pt x="32" y="171"/>
                    <a:pt x="34" y="171"/>
                  </a:cubicBezTo>
                  <a:cubicBezTo>
                    <a:pt x="42" y="170"/>
                    <a:pt x="50" y="170"/>
                    <a:pt x="58" y="169"/>
                  </a:cubicBezTo>
                  <a:cubicBezTo>
                    <a:pt x="70" y="167"/>
                    <a:pt x="80" y="167"/>
                    <a:pt x="92" y="171"/>
                  </a:cubicBezTo>
                  <a:cubicBezTo>
                    <a:pt x="98" y="170"/>
                    <a:pt x="104" y="170"/>
                    <a:pt x="110" y="169"/>
                  </a:cubicBezTo>
                  <a:cubicBezTo>
                    <a:pt x="114" y="168"/>
                    <a:pt x="122" y="165"/>
                    <a:pt x="122" y="165"/>
                  </a:cubicBezTo>
                  <a:cubicBezTo>
                    <a:pt x="124" y="158"/>
                    <a:pt x="123" y="147"/>
                    <a:pt x="128" y="141"/>
                  </a:cubicBezTo>
                  <a:cubicBezTo>
                    <a:pt x="132" y="136"/>
                    <a:pt x="146" y="133"/>
                    <a:pt x="146" y="133"/>
                  </a:cubicBezTo>
                  <a:cubicBezTo>
                    <a:pt x="142" y="105"/>
                    <a:pt x="143" y="111"/>
                    <a:pt x="110" y="109"/>
                  </a:cubicBezTo>
                  <a:cubicBezTo>
                    <a:pt x="102" y="97"/>
                    <a:pt x="103" y="88"/>
                    <a:pt x="88" y="83"/>
                  </a:cubicBezTo>
                  <a:cubicBezTo>
                    <a:pt x="85" y="79"/>
                    <a:pt x="86" y="72"/>
                    <a:pt x="82" y="69"/>
                  </a:cubicBezTo>
                  <a:cubicBezTo>
                    <a:pt x="77" y="65"/>
                    <a:pt x="69" y="65"/>
                    <a:pt x="64" y="61"/>
                  </a:cubicBezTo>
                  <a:cubicBezTo>
                    <a:pt x="52" y="43"/>
                    <a:pt x="67" y="47"/>
                    <a:pt x="86" y="45"/>
                  </a:cubicBezTo>
                  <a:cubicBezTo>
                    <a:pt x="93" y="25"/>
                    <a:pt x="83" y="29"/>
                    <a:pt x="64" y="31"/>
                  </a:cubicBezTo>
                  <a:cubicBezTo>
                    <a:pt x="62" y="25"/>
                    <a:pt x="70" y="13"/>
                    <a:pt x="70" y="13"/>
                  </a:cubicBezTo>
                  <a:cubicBezTo>
                    <a:pt x="64" y="4"/>
                    <a:pt x="56" y="3"/>
                    <a:pt x="46" y="1"/>
                  </a:cubicBezTo>
                  <a:cubicBezTo>
                    <a:pt x="35" y="3"/>
                    <a:pt x="34" y="0"/>
                    <a:pt x="30" y="9"/>
                  </a:cubicBezTo>
                  <a:cubicBezTo>
                    <a:pt x="25" y="21"/>
                    <a:pt x="29" y="24"/>
                    <a:pt x="24" y="1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4" name="Freeform 48"/>
            <p:cNvSpPr>
              <a:spLocks/>
            </p:cNvSpPr>
            <p:nvPr/>
          </p:nvSpPr>
          <p:spPr bwMode="invGray">
            <a:xfrm>
              <a:off x="2413" y="2359"/>
              <a:ext cx="69" cy="68"/>
            </a:xfrm>
            <a:custGeom>
              <a:avLst/>
              <a:gdLst>
                <a:gd name="T0" fmla="*/ 58 w 92"/>
                <a:gd name="T1" fmla="*/ 6 h 92"/>
                <a:gd name="T2" fmla="*/ 82 w 92"/>
                <a:gd name="T3" fmla="*/ 8 h 92"/>
                <a:gd name="T4" fmla="*/ 92 w 92"/>
                <a:gd name="T5" fmla="*/ 26 h 92"/>
                <a:gd name="T6" fmla="*/ 78 w 92"/>
                <a:gd name="T7" fmla="*/ 48 h 92"/>
                <a:gd name="T8" fmla="*/ 46 w 92"/>
                <a:gd name="T9" fmla="*/ 76 h 92"/>
                <a:gd name="T10" fmla="*/ 18 w 92"/>
                <a:gd name="T11" fmla="*/ 92 h 92"/>
                <a:gd name="T12" fmla="*/ 8 w 92"/>
                <a:gd name="T13" fmla="*/ 72 h 92"/>
                <a:gd name="T14" fmla="*/ 20 w 92"/>
                <a:gd name="T15" fmla="*/ 64 h 92"/>
                <a:gd name="T16" fmla="*/ 14 w 92"/>
                <a:gd name="T17" fmla="*/ 46 h 92"/>
                <a:gd name="T18" fmla="*/ 40 w 92"/>
                <a:gd name="T19" fmla="*/ 28 h 92"/>
                <a:gd name="T20" fmla="*/ 58 w 92"/>
                <a:gd name="T21" fmla="*/ 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92">
                  <a:moveTo>
                    <a:pt x="58" y="6"/>
                  </a:moveTo>
                  <a:cubicBezTo>
                    <a:pt x="67" y="0"/>
                    <a:pt x="73" y="2"/>
                    <a:pt x="82" y="8"/>
                  </a:cubicBezTo>
                  <a:cubicBezTo>
                    <a:pt x="91" y="22"/>
                    <a:pt x="88" y="15"/>
                    <a:pt x="92" y="26"/>
                  </a:cubicBezTo>
                  <a:cubicBezTo>
                    <a:pt x="89" y="36"/>
                    <a:pt x="82" y="37"/>
                    <a:pt x="78" y="48"/>
                  </a:cubicBezTo>
                  <a:cubicBezTo>
                    <a:pt x="85" y="69"/>
                    <a:pt x="60" y="71"/>
                    <a:pt x="46" y="76"/>
                  </a:cubicBezTo>
                  <a:cubicBezTo>
                    <a:pt x="40" y="86"/>
                    <a:pt x="28" y="86"/>
                    <a:pt x="18" y="92"/>
                  </a:cubicBezTo>
                  <a:cubicBezTo>
                    <a:pt x="9" y="90"/>
                    <a:pt x="0" y="84"/>
                    <a:pt x="8" y="72"/>
                  </a:cubicBezTo>
                  <a:cubicBezTo>
                    <a:pt x="11" y="68"/>
                    <a:pt x="20" y="64"/>
                    <a:pt x="20" y="64"/>
                  </a:cubicBezTo>
                  <a:cubicBezTo>
                    <a:pt x="23" y="55"/>
                    <a:pt x="21" y="53"/>
                    <a:pt x="14" y="46"/>
                  </a:cubicBezTo>
                  <a:cubicBezTo>
                    <a:pt x="18" y="30"/>
                    <a:pt x="28" y="36"/>
                    <a:pt x="40" y="28"/>
                  </a:cubicBezTo>
                  <a:cubicBezTo>
                    <a:pt x="56" y="17"/>
                    <a:pt x="50" y="24"/>
                    <a:pt x="58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5" name="Freeform 49"/>
            <p:cNvSpPr>
              <a:spLocks/>
            </p:cNvSpPr>
            <p:nvPr/>
          </p:nvSpPr>
          <p:spPr bwMode="invGray">
            <a:xfrm>
              <a:off x="4099" y="3502"/>
              <a:ext cx="474" cy="495"/>
            </a:xfrm>
            <a:custGeom>
              <a:avLst/>
              <a:gdLst>
                <a:gd name="T0" fmla="*/ 212 w 633"/>
                <a:gd name="T1" fmla="*/ 11 h 660"/>
                <a:gd name="T2" fmla="*/ 176 w 633"/>
                <a:gd name="T3" fmla="*/ 19 h 660"/>
                <a:gd name="T4" fmla="*/ 144 w 633"/>
                <a:gd name="T5" fmla="*/ 51 h 660"/>
                <a:gd name="T6" fmla="*/ 104 w 633"/>
                <a:gd name="T7" fmla="*/ 59 h 660"/>
                <a:gd name="T8" fmla="*/ 84 w 633"/>
                <a:gd name="T9" fmla="*/ 75 h 660"/>
                <a:gd name="T10" fmla="*/ 68 w 633"/>
                <a:gd name="T11" fmla="*/ 115 h 660"/>
                <a:gd name="T12" fmla="*/ 36 w 633"/>
                <a:gd name="T13" fmla="*/ 167 h 660"/>
                <a:gd name="T14" fmla="*/ 0 w 633"/>
                <a:gd name="T15" fmla="*/ 179 h 660"/>
                <a:gd name="T16" fmla="*/ 72 w 633"/>
                <a:gd name="T17" fmla="*/ 323 h 660"/>
                <a:gd name="T18" fmla="*/ 120 w 633"/>
                <a:gd name="T19" fmla="*/ 427 h 660"/>
                <a:gd name="T20" fmla="*/ 144 w 633"/>
                <a:gd name="T21" fmla="*/ 443 h 660"/>
                <a:gd name="T22" fmla="*/ 168 w 633"/>
                <a:gd name="T23" fmla="*/ 451 h 660"/>
                <a:gd name="T24" fmla="*/ 228 w 633"/>
                <a:gd name="T25" fmla="*/ 431 h 660"/>
                <a:gd name="T26" fmla="*/ 252 w 633"/>
                <a:gd name="T27" fmla="*/ 423 h 660"/>
                <a:gd name="T28" fmla="*/ 300 w 633"/>
                <a:gd name="T29" fmla="*/ 451 h 660"/>
                <a:gd name="T30" fmla="*/ 324 w 633"/>
                <a:gd name="T31" fmla="*/ 527 h 660"/>
                <a:gd name="T32" fmla="*/ 336 w 633"/>
                <a:gd name="T33" fmla="*/ 523 h 660"/>
                <a:gd name="T34" fmla="*/ 344 w 633"/>
                <a:gd name="T35" fmla="*/ 511 h 660"/>
                <a:gd name="T36" fmla="*/ 368 w 633"/>
                <a:gd name="T37" fmla="*/ 547 h 660"/>
                <a:gd name="T38" fmla="*/ 404 w 633"/>
                <a:gd name="T39" fmla="*/ 571 h 660"/>
                <a:gd name="T40" fmla="*/ 436 w 633"/>
                <a:gd name="T41" fmla="*/ 603 h 660"/>
                <a:gd name="T42" fmla="*/ 444 w 633"/>
                <a:gd name="T43" fmla="*/ 615 h 660"/>
                <a:gd name="T44" fmla="*/ 456 w 633"/>
                <a:gd name="T45" fmla="*/ 623 h 660"/>
                <a:gd name="T46" fmla="*/ 484 w 633"/>
                <a:gd name="T47" fmla="*/ 655 h 660"/>
                <a:gd name="T48" fmla="*/ 492 w 633"/>
                <a:gd name="T49" fmla="*/ 631 h 660"/>
                <a:gd name="T50" fmla="*/ 540 w 633"/>
                <a:gd name="T51" fmla="*/ 659 h 660"/>
                <a:gd name="T52" fmla="*/ 588 w 633"/>
                <a:gd name="T53" fmla="*/ 655 h 660"/>
                <a:gd name="T54" fmla="*/ 616 w 633"/>
                <a:gd name="T55" fmla="*/ 531 h 660"/>
                <a:gd name="T56" fmla="*/ 632 w 633"/>
                <a:gd name="T57" fmla="*/ 463 h 660"/>
                <a:gd name="T58" fmla="*/ 620 w 633"/>
                <a:gd name="T59" fmla="*/ 367 h 660"/>
                <a:gd name="T60" fmla="*/ 536 w 633"/>
                <a:gd name="T61" fmla="*/ 271 h 660"/>
                <a:gd name="T62" fmla="*/ 528 w 633"/>
                <a:gd name="T63" fmla="*/ 235 h 660"/>
                <a:gd name="T64" fmla="*/ 460 w 633"/>
                <a:gd name="T65" fmla="*/ 179 h 660"/>
                <a:gd name="T66" fmla="*/ 472 w 633"/>
                <a:gd name="T67" fmla="*/ 155 h 660"/>
                <a:gd name="T68" fmla="*/ 456 w 633"/>
                <a:gd name="T69" fmla="*/ 131 h 660"/>
                <a:gd name="T70" fmla="*/ 416 w 633"/>
                <a:gd name="T71" fmla="*/ 79 h 660"/>
                <a:gd name="T72" fmla="*/ 392 w 633"/>
                <a:gd name="T73" fmla="*/ 31 h 660"/>
                <a:gd name="T74" fmla="*/ 388 w 633"/>
                <a:gd name="T75" fmla="*/ 19 h 660"/>
                <a:gd name="T76" fmla="*/ 364 w 633"/>
                <a:gd name="T77" fmla="*/ 151 h 660"/>
                <a:gd name="T78" fmla="*/ 324 w 633"/>
                <a:gd name="T79" fmla="*/ 115 h 660"/>
                <a:gd name="T80" fmla="*/ 292 w 633"/>
                <a:gd name="T81" fmla="*/ 111 h 660"/>
                <a:gd name="T82" fmla="*/ 272 w 633"/>
                <a:gd name="T83" fmla="*/ 87 h 660"/>
                <a:gd name="T84" fmla="*/ 264 w 633"/>
                <a:gd name="T85" fmla="*/ 63 h 660"/>
                <a:gd name="T86" fmla="*/ 276 w 633"/>
                <a:gd name="T87" fmla="*/ 55 h 660"/>
                <a:gd name="T88" fmla="*/ 240 w 633"/>
                <a:gd name="T89" fmla="*/ 19 h 660"/>
                <a:gd name="T90" fmla="*/ 216 w 633"/>
                <a:gd name="T91" fmla="*/ 11 h 660"/>
                <a:gd name="T92" fmla="*/ 204 w 633"/>
                <a:gd name="T93" fmla="*/ 7 h 660"/>
                <a:gd name="T94" fmla="*/ 212 w 633"/>
                <a:gd name="T95" fmla="*/ 11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33" h="660">
                  <a:moveTo>
                    <a:pt x="212" y="11"/>
                  </a:moveTo>
                  <a:cubicBezTo>
                    <a:pt x="195" y="0"/>
                    <a:pt x="187" y="2"/>
                    <a:pt x="176" y="19"/>
                  </a:cubicBezTo>
                  <a:cubicBezTo>
                    <a:pt x="171" y="61"/>
                    <a:pt x="181" y="88"/>
                    <a:pt x="144" y="51"/>
                  </a:cubicBezTo>
                  <a:cubicBezTo>
                    <a:pt x="131" y="53"/>
                    <a:pt x="115" y="51"/>
                    <a:pt x="104" y="59"/>
                  </a:cubicBezTo>
                  <a:cubicBezTo>
                    <a:pt x="78" y="80"/>
                    <a:pt x="114" y="65"/>
                    <a:pt x="84" y="75"/>
                  </a:cubicBezTo>
                  <a:cubicBezTo>
                    <a:pt x="78" y="94"/>
                    <a:pt x="92" y="107"/>
                    <a:pt x="68" y="115"/>
                  </a:cubicBezTo>
                  <a:cubicBezTo>
                    <a:pt x="55" y="135"/>
                    <a:pt x="59" y="159"/>
                    <a:pt x="36" y="167"/>
                  </a:cubicBezTo>
                  <a:cubicBezTo>
                    <a:pt x="16" y="163"/>
                    <a:pt x="7" y="158"/>
                    <a:pt x="0" y="179"/>
                  </a:cubicBezTo>
                  <a:cubicBezTo>
                    <a:pt x="9" y="232"/>
                    <a:pt x="43" y="279"/>
                    <a:pt x="72" y="323"/>
                  </a:cubicBezTo>
                  <a:cubicBezTo>
                    <a:pt x="82" y="371"/>
                    <a:pt x="85" y="392"/>
                    <a:pt x="120" y="427"/>
                  </a:cubicBezTo>
                  <a:cubicBezTo>
                    <a:pt x="127" y="434"/>
                    <a:pt x="136" y="438"/>
                    <a:pt x="144" y="443"/>
                  </a:cubicBezTo>
                  <a:cubicBezTo>
                    <a:pt x="151" y="448"/>
                    <a:pt x="168" y="451"/>
                    <a:pt x="168" y="451"/>
                  </a:cubicBezTo>
                  <a:cubicBezTo>
                    <a:pt x="188" y="444"/>
                    <a:pt x="208" y="438"/>
                    <a:pt x="228" y="431"/>
                  </a:cubicBezTo>
                  <a:cubicBezTo>
                    <a:pt x="236" y="428"/>
                    <a:pt x="252" y="423"/>
                    <a:pt x="252" y="423"/>
                  </a:cubicBezTo>
                  <a:cubicBezTo>
                    <a:pt x="271" y="429"/>
                    <a:pt x="281" y="445"/>
                    <a:pt x="300" y="451"/>
                  </a:cubicBezTo>
                  <a:cubicBezTo>
                    <a:pt x="320" y="471"/>
                    <a:pt x="315" y="500"/>
                    <a:pt x="324" y="527"/>
                  </a:cubicBezTo>
                  <a:cubicBezTo>
                    <a:pt x="328" y="526"/>
                    <a:pt x="333" y="526"/>
                    <a:pt x="336" y="523"/>
                  </a:cubicBezTo>
                  <a:cubicBezTo>
                    <a:pt x="340" y="520"/>
                    <a:pt x="339" y="511"/>
                    <a:pt x="344" y="511"/>
                  </a:cubicBezTo>
                  <a:cubicBezTo>
                    <a:pt x="358" y="511"/>
                    <a:pt x="362" y="541"/>
                    <a:pt x="368" y="547"/>
                  </a:cubicBezTo>
                  <a:cubicBezTo>
                    <a:pt x="378" y="557"/>
                    <a:pt x="392" y="563"/>
                    <a:pt x="404" y="571"/>
                  </a:cubicBezTo>
                  <a:cubicBezTo>
                    <a:pt x="418" y="580"/>
                    <a:pt x="422" y="594"/>
                    <a:pt x="436" y="603"/>
                  </a:cubicBezTo>
                  <a:cubicBezTo>
                    <a:pt x="439" y="607"/>
                    <a:pt x="441" y="612"/>
                    <a:pt x="444" y="615"/>
                  </a:cubicBezTo>
                  <a:cubicBezTo>
                    <a:pt x="447" y="618"/>
                    <a:pt x="453" y="619"/>
                    <a:pt x="456" y="623"/>
                  </a:cubicBezTo>
                  <a:cubicBezTo>
                    <a:pt x="489" y="660"/>
                    <a:pt x="457" y="637"/>
                    <a:pt x="484" y="655"/>
                  </a:cubicBezTo>
                  <a:cubicBezTo>
                    <a:pt x="487" y="647"/>
                    <a:pt x="485" y="626"/>
                    <a:pt x="492" y="631"/>
                  </a:cubicBezTo>
                  <a:cubicBezTo>
                    <a:pt x="509" y="642"/>
                    <a:pt x="522" y="653"/>
                    <a:pt x="540" y="659"/>
                  </a:cubicBezTo>
                  <a:cubicBezTo>
                    <a:pt x="557" y="642"/>
                    <a:pt x="567" y="648"/>
                    <a:pt x="588" y="655"/>
                  </a:cubicBezTo>
                  <a:cubicBezTo>
                    <a:pt x="611" y="621"/>
                    <a:pt x="573" y="560"/>
                    <a:pt x="616" y="531"/>
                  </a:cubicBezTo>
                  <a:cubicBezTo>
                    <a:pt x="632" y="507"/>
                    <a:pt x="629" y="496"/>
                    <a:pt x="632" y="463"/>
                  </a:cubicBezTo>
                  <a:cubicBezTo>
                    <a:pt x="630" y="440"/>
                    <a:pt x="633" y="390"/>
                    <a:pt x="620" y="367"/>
                  </a:cubicBezTo>
                  <a:cubicBezTo>
                    <a:pt x="600" y="332"/>
                    <a:pt x="565" y="300"/>
                    <a:pt x="536" y="271"/>
                  </a:cubicBezTo>
                  <a:cubicBezTo>
                    <a:pt x="532" y="259"/>
                    <a:pt x="532" y="247"/>
                    <a:pt x="528" y="235"/>
                  </a:cubicBezTo>
                  <a:cubicBezTo>
                    <a:pt x="525" y="225"/>
                    <a:pt x="474" y="188"/>
                    <a:pt x="460" y="179"/>
                  </a:cubicBezTo>
                  <a:cubicBezTo>
                    <a:pt x="463" y="171"/>
                    <a:pt x="471" y="164"/>
                    <a:pt x="472" y="155"/>
                  </a:cubicBezTo>
                  <a:cubicBezTo>
                    <a:pt x="474" y="144"/>
                    <a:pt x="461" y="137"/>
                    <a:pt x="456" y="131"/>
                  </a:cubicBezTo>
                  <a:cubicBezTo>
                    <a:pt x="435" y="106"/>
                    <a:pt x="451" y="88"/>
                    <a:pt x="416" y="79"/>
                  </a:cubicBezTo>
                  <a:cubicBezTo>
                    <a:pt x="395" y="48"/>
                    <a:pt x="403" y="64"/>
                    <a:pt x="392" y="31"/>
                  </a:cubicBezTo>
                  <a:cubicBezTo>
                    <a:pt x="391" y="27"/>
                    <a:pt x="388" y="19"/>
                    <a:pt x="388" y="19"/>
                  </a:cubicBezTo>
                  <a:cubicBezTo>
                    <a:pt x="362" y="58"/>
                    <a:pt x="379" y="107"/>
                    <a:pt x="364" y="151"/>
                  </a:cubicBezTo>
                  <a:cubicBezTo>
                    <a:pt x="344" y="144"/>
                    <a:pt x="344" y="120"/>
                    <a:pt x="324" y="115"/>
                  </a:cubicBezTo>
                  <a:cubicBezTo>
                    <a:pt x="314" y="112"/>
                    <a:pt x="303" y="112"/>
                    <a:pt x="292" y="111"/>
                  </a:cubicBezTo>
                  <a:cubicBezTo>
                    <a:pt x="284" y="103"/>
                    <a:pt x="276" y="97"/>
                    <a:pt x="272" y="87"/>
                  </a:cubicBezTo>
                  <a:cubicBezTo>
                    <a:pt x="269" y="79"/>
                    <a:pt x="264" y="63"/>
                    <a:pt x="264" y="63"/>
                  </a:cubicBezTo>
                  <a:cubicBezTo>
                    <a:pt x="268" y="60"/>
                    <a:pt x="273" y="58"/>
                    <a:pt x="276" y="55"/>
                  </a:cubicBezTo>
                  <a:cubicBezTo>
                    <a:pt x="300" y="31"/>
                    <a:pt x="256" y="24"/>
                    <a:pt x="240" y="19"/>
                  </a:cubicBezTo>
                  <a:cubicBezTo>
                    <a:pt x="232" y="16"/>
                    <a:pt x="224" y="14"/>
                    <a:pt x="216" y="11"/>
                  </a:cubicBezTo>
                  <a:cubicBezTo>
                    <a:pt x="212" y="10"/>
                    <a:pt x="200" y="5"/>
                    <a:pt x="204" y="7"/>
                  </a:cubicBezTo>
                  <a:cubicBezTo>
                    <a:pt x="207" y="8"/>
                    <a:pt x="209" y="10"/>
                    <a:pt x="212" y="1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6" name="Freeform 50"/>
            <p:cNvSpPr>
              <a:spLocks/>
            </p:cNvSpPr>
            <p:nvPr/>
          </p:nvSpPr>
          <p:spPr bwMode="invGray">
            <a:xfrm>
              <a:off x="4246" y="3241"/>
              <a:ext cx="319" cy="210"/>
            </a:xfrm>
            <a:custGeom>
              <a:avLst/>
              <a:gdLst>
                <a:gd name="T0" fmla="*/ 84 w 426"/>
                <a:gd name="T1" fmla="*/ 60 h 280"/>
                <a:gd name="T2" fmla="*/ 68 w 426"/>
                <a:gd name="T3" fmla="*/ 36 h 280"/>
                <a:gd name="T4" fmla="*/ 64 w 426"/>
                <a:gd name="T5" fmla="*/ 16 h 280"/>
                <a:gd name="T6" fmla="*/ 52 w 426"/>
                <a:gd name="T7" fmla="*/ 12 h 280"/>
                <a:gd name="T8" fmla="*/ 16 w 426"/>
                <a:gd name="T9" fmla="*/ 16 h 280"/>
                <a:gd name="T10" fmla="*/ 44 w 426"/>
                <a:gd name="T11" fmla="*/ 40 h 280"/>
                <a:gd name="T12" fmla="*/ 48 w 426"/>
                <a:gd name="T13" fmla="*/ 52 h 280"/>
                <a:gd name="T14" fmla="*/ 24 w 426"/>
                <a:gd name="T15" fmla="*/ 68 h 280"/>
                <a:gd name="T16" fmla="*/ 88 w 426"/>
                <a:gd name="T17" fmla="*/ 92 h 280"/>
                <a:gd name="T18" fmla="*/ 124 w 426"/>
                <a:gd name="T19" fmla="*/ 112 h 280"/>
                <a:gd name="T20" fmla="*/ 128 w 426"/>
                <a:gd name="T21" fmla="*/ 124 h 280"/>
                <a:gd name="T22" fmla="*/ 140 w 426"/>
                <a:gd name="T23" fmla="*/ 132 h 280"/>
                <a:gd name="T24" fmla="*/ 148 w 426"/>
                <a:gd name="T25" fmla="*/ 156 h 280"/>
                <a:gd name="T26" fmla="*/ 132 w 426"/>
                <a:gd name="T27" fmla="*/ 196 h 280"/>
                <a:gd name="T28" fmla="*/ 180 w 426"/>
                <a:gd name="T29" fmla="*/ 188 h 280"/>
                <a:gd name="T30" fmla="*/ 192 w 426"/>
                <a:gd name="T31" fmla="*/ 216 h 280"/>
                <a:gd name="T32" fmla="*/ 216 w 426"/>
                <a:gd name="T33" fmla="*/ 224 h 280"/>
                <a:gd name="T34" fmla="*/ 228 w 426"/>
                <a:gd name="T35" fmla="*/ 228 h 280"/>
                <a:gd name="T36" fmla="*/ 252 w 426"/>
                <a:gd name="T37" fmla="*/ 224 h 280"/>
                <a:gd name="T38" fmla="*/ 276 w 426"/>
                <a:gd name="T39" fmla="*/ 196 h 280"/>
                <a:gd name="T40" fmla="*/ 336 w 426"/>
                <a:gd name="T41" fmla="*/ 252 h 280"/>
                <a:gd name="T42" fmla="*/ 364 w 426"/>
                <a:gd name="T43" fmla="*/ 280 h 280"/>
                <a:gd name="T44" fmla="*/ 360 w 426"/>
                <a:gd name="T45" fmla="*/ 224 h 280"/>
                <a:gd name="T46" fmla="*/ 336 w 426"/>
                <a:gd name="T47" fmla="*/ 200 h 280"/>
                <a:gd name="T48" fmla="*/ 372 w 426"/>
                <a:gd name="T49" fmla="*/ 168 h 280"/>
                <a:gd name="T50" fmla="*/ 408 w 426"/>
                <a:gd name="T51" fmla="*/ 156 h 280"/>
                <a:gd name="T52" fmla="*/ 420 w 426"/>
                <a:gd name="T53" fmla="*/ 152 h 280"/>
                <a:gd name="T54" fmla="*/ 424 w 426"/>
                <a:gd name="T55" fmla="*/ 140 h 280"/>
                <a:gd name="T56" fmla="*/ 356 w 426"/>
                <a:gd name="T57" fmla="*/ 148 h 280"/>
                <a:gd name="T58" fmla="*/ 304 w 426"/>
                <a:gd name="T59" fmla="*/ 140 h 280"/>
                <a:gd name="T60" fmla="*/ 300 w 426"/>
                <a:gd name="T61" fmla="*/ 128 h 280"/>
                <a:gd name="T62" fmla="*/ 292 w 426"/>
                <a:gd name="T63" fmla="*/ 116 h 280"/>
                <a:gd name="T64" fmla="*/ 220 w 426"/>
                <a:gd name="T65" fmla="*/ 80 h 280"/>
                <a:gd name="T66" fmla="*/ 160 w 426"/>
                <a:gd name="T67" fmla="*/ 60 h 280"/>
                <a:gd name="T68" fmla="*/ 136 w 426"/>
                <a:gd name="T69" fmla="*/ 52 h 280"/>
                <a:gd name="T70" fmla="*/ 80 w 426"/>
                <a:gd name="T71" fmla="*/ 52 h 280"/>
                <a:gd name="T72" fmla="*/ 68 w 426"/>
                <a:gd name="T73" fmla="*/ 32 h 280"/>
                <a:gd name="T74" fmla="*/ 68 w 426"/>
                <a:gd name="T75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6" h="280">
                  <a:moveTo>
                    <a:pt x="84" y="60"/>
                  </a:moveTo>
                  <a:cubicBezTo>
                    <a:pt x="79" y="52"/>
                    <a:pt x="70" y="45"/>
                    <a:pt x="68" y="36"/>
                  </a:cubicBezTo>
                  <a:cubicBezTo>
                    <a:pt x="67" y="29"/>
                    <a:pt x="68" y="22"/>
                    <a:pt x="64" y="16"/>
                  </a:cubicBezTo>
                  <a:cubicBezTo>
                    <a:pt x="62" y="12"/>
                    <a:pt x="56" y="13"/>
                    <a:pt x="52" y="12"/>
                  </a:cubicBezTo>
                  <a:cubicBezTo>
                    <a:pt x="40" y="13"/>
                    <a:pt x="27" y="11"/>
                    <a:pt x="16" y="16"/>
                  </a:cubicBezTo>
                  <a:cubicBezTo>
                    <a:pt x="0" y="24"/>
                    <a:pt x="43" y="40"/>
                    <a:pt x="44" y="40"/>
                  </a:cubicBezTo>
                  <a:cubicBezTo>
                    <a:pt x="45" y="44"/>
                    <a:pt x="50" y="49"/>
                    <a:pt x="48" y="52"/>
                  </a:cubicBezTo>
                  <a:cubicBezTo>
                    <a:pt x="42" y="60"/>
                    <a:pt x="24" y="68"/>
                    <a:pt x="24" y="68"/>
                  </a:cubicBezTo>
                  <a:cubicBezTo>
                    <a:pt x="38" y="88"/>
                    <a:pt x="65" y="89"/>
                    <a:pt x="88" y="92"/>
                  </a:cubicBezTo>
                  <a:cubicBezTo>
                    <a:pt x="101" y="96"/>
                    <a:pt x="124" y="112"/>
                    <a:pt x="124" y="112"/>
                  </a:cubicBezTo>
                  <a:cubicBezTo>
                    <a:pt x="125" y="116"/>
                    <a:pt x="125" y="121"/>
                    <a:pt x="128" y="124"/>
                  </a:cubicBezTo>
                  <a:cubicBezTo>
                    <a:pt x="131" y="128"/>
                    <a:pt x="137" y="128"/>
                    <a:pt x="140" y="132"/>
                  </a:cubicBezTo>
                  <a:cubicBezTo>
                    <a:pt x="144" y="139"/>
                    <a:pt x="148" y="156"/>
                    <a:pt x="148" y="156"/>
                  </a:cubicBezTo>
                  <a:cubicBezTo>
                    <a:pt x="144" y="171"/>
                    <a:pt x="137" y="181"/>
                    <a:pt x="132" y="196"/>
                  </a:cubicBezTo>
                  <a:cubicBezTo>
                    <a:pt x="151" y="209"/>
                    <a:pt x="167" y="207"/>
                    <a:pt x="180" y="188"/>
                  </a:cubicBezTo>
                  <a:cubicBezTo>
                    <a:pt x="182" y="196"/>
                    <a:pt x="184" y="211"/>
                    <a:pt x="192" y="216"/>
                  </a:cubicBezTo>
                  <a:cubicBezTo>
                    <a:pt x="199" y="220"/>
                    <a:pt x="208" y="221"/>
                    <a:pt x="216" y="224"/>
                  </a:cubicBezTo>
                  <a:cubicBezTo>
                    <a:pt x="220" y="225"/>
                    <a:pt x="228" y="228"/>
                    <a:pt x="228" y="228"/>
                  </a:cubicBezTo>
                  <a:cubicBezTo>
                    <a:pt x="236" y="227"/>
                    <a:pt x="245" y="228"/>
                    <a:pt x="252" y="224"/>
                  </a:cubicBezTo>
                  <a:cubicBezTo>
                    <a:pt x="269" y="216"/>
                    <a:pt x="252" y="204"/>
                    <a:pt x="276" y="196"/>
                  </a:cubicBezTo>
                  <a:cubicBezTo>
                    <a:pt x="296" y="209"/>
                    <a:pt x="322" y="231"/>
                    <a:pt x="336" y="252"/>
                  </a:cubicBezTo>
                  <a:cubicBezTo>
                    <a:pt x="354" y="280"/>
                    <a:pt x="343" y="273"/>
                    <a:pt x="364" y="280"/>
                  </a:cubicBezTo>
                  <a:cubicBezTo>
                    <a:pt x="376" y="262"/>
                    <a:pt x="375" y="241"/>
                    <a:pt x="360" y="224"/>
                  </a:cubicBezTo>
                  <a:cubicBezTo>
                    <a:pt x="352" y="216"/>
                    <a:pt x="336" y="200"/>
                    <a:pt x="336" y="200"/>
                  </a:cubicBezTo>
                  <a:cubicBezTo>
                    <a:pt x="323" y="162"/>
                    <a:pt x="322" y="174"/>
                    <a:pt x="372" y="168"/>
                  </a:cubicBezTo>
                  <a:cubicBezTo>
                    <a:pt x="384" y="164"/>
                    <a:pt x="396" y="160"/>
                    <a:pt x="408" y="156"/>
                  </a:cubicBezTo>
                  <a:cubicBezTo>
                    <a:pt x="412" y="155"/>
                    <a:pt x="420" y="152"/>
                    <a:pt x="420" y="152"/>
                  </a:cubicBezTo>
                  <a:cubicBezTo>
                    <a:pt x="421" y="148"/>
                    <a:pt x="426" y="144"/>
                    <a:pt x="424" y="140"/>
                  </a:cubicBezTo>
                  <a:cubicBezTo>
                    <a:pt x="420" y="131"/>
                    <a:pt x="365" y="146"/>
                    <a:pt x="356" y="148"/>
                  </a:cubicBezTo>
                  <a:cubicBezTo>
                    <a:pt x="339" y="146"/>
                    <a:pt x="316" y="152"/>
                    <a:pt x="304" y="140"/>
                  </a:cubicBezTo>
                  <a:cubicBezTo>
                    <a:pt x="301" y="137"/>
                    <a:pt x="302" y="132"/>
                    <a:pt x="300" y="128"/>
                  </a:cubicBezTo>
                  <a:cubicBezTo>
                    <a:pt x="298" y="124"/>
                    <a:pt x="296" y="119"/>
                    <a:pt x="292" y="116"/>
                  </a:cubicBezTo>
                  <a:cubicBezTo>
                    <a:pt x="272" y="98"/>
                    <a:pt x="244" y="91"/>
                    <a:pt x="220" y="80"/>
                  </a:cubicBezTo>
                  <a:cubicBezTo>
                    <a:pt x="201" y="72"/>
                    <a:pt x="180" y="67"/>
                    <a:pt x="160" y="60"/>
                  </a:cubicBezTo>
                  <a:cubicBezTo>
                    <a:pt x="152" y="57"/>
                    <a:pt x="136" y="52"/>
                    <a:pt x="136" y="52"/>
                  </a:cubicBezTo>
                  <a:cubicBezTo>
                    <a:pt x="113" y="55"/>
                    <a:pt x="98" y="64"/>
                    <a:pt x="80" y="52"/>
                  </a:cubicBezTo>
                  <a:cubicBezTo>
                    <a:pt x="70" y="38"/>
                    <a:pt x="74" y="44"/>
                    <a:pt x="68" y="32"/>
                  </a:cubicBezTo>
                  <a:lnTo>
                    <a:pt x="68" y="0"/>
                  </a:lnTo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algn="ctr" rotWithShape="0">
                      <a:srgbClr val="FEFEFE">
                        <a:gamma/>
                        <a:shade val="60000"/>
                        <a:invGamma/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7" name="Freeform 51"/>
            <p:cNvSpPr>
              <a:spLocks/>
            </p:cNvSpPr>
            <p:nvPr/>
          </p:nvSpPr>
          <p:spPr bwMode="invGray">
            <a:xfrm>
              <a:off x="4255" y="3243"/>
              <a:ext cx="311" cy="211"/>
            </a:xfrm>
            <a:custGeom>
              <a:avLst/>
              <a:gdLst>
                <a:gd name="T0" fmla="*/ 0 w 416"/>
                <a:gd name="T1" fmla="*/ 1 h 282"/>
                <a:gd name="T2" fmla="*/ 20 w 416"/>
                <a:gd name="T3" fmla="*/ 37 h 282"/>
                <a:gd name="T4" fmla="*/ 28 w 416"/>
                <a:gd name="T5" fmla="*/ 49 h 282"/>
                <a:gd name="T6" fmla="*/ 84 w 416"/>
                <a:gd name="T7" fmla="*/ 89 h 282"/>
                <a:gd name="T8" fmla="*/ 120 w 416"/>
                <a:gd name="T9" fmla="*/ 113 h 282"/>
                <a:gd name="T10" fmla="*/ 132 w 416"/>
                <a:gd name="T11" fmla="*/ 121 h 282"/>
                <a:gd name="T12" fmla="*/ 136 w 416"/>
                <a:gd name="T13" fmla="*/ 169 h 282"/>
                <a:gd name="T14" fmla="*/ 116 w 416"/>
                <a:gd name="T15" fmla="*/ 201 h 282"/>
                <a:gd name="T16" fmla="*/ 136 w 416"/>
                <a:gd name="T17" fmla="*/ 197 h 282"/>
                <a:gd name="T18" fmla="*/ 148 w 416"/>
                <a:gd name="T19" fmla="*/ 189 h 282"/>
                <a:gd name="T20" fmla="*/ 160 w 416"/>
                <a:gd name="T21" fmla="*/ 201 h 282"/>
                <a:gd name="T22" fmla="*/ 184 w 416"/>
                <a:gd name="T23" fmla="*/ 217 h 282"/>
                <a:gd name="T24" fmla="*/ 208 w 416"/>
                <a:gd name="T25" fmla="*/ 233 h 282"/>
                <a:gd name="T26" fmla="*/ 240 w 416"/>
                <a:gd name="T27" fmla="*/ 221 h 282"/>
                <a:gd name="T28" fmla="*/ 248 w 416"/>
                <a:gd name="T29" fmla="*/ 197 h 282"/>
                <a:gd name="T30" fmla="*/ 268 w 416"/>
                <a:gd name="T31" fmla="*/ 201 h 282"/>
                <a:gd name="T32" fmla="*/ 292 w 416"/>
                <a:gd name="T33" fmla="*/ 209 h 282"/>
                <a:gd name="T34" fmla="*/ 340 w 416"/>
                <a:gd name="T35" fmla="*/ 281 h 282"/>
                <a:gd name="T36" fmla="*/ 356 w 416"/>
                <a:gd name="T37" fmla="*/ 277 h 282"/>
                <a:gd name="T38" fmla="*/ 352 w 416"/>
                <a:gd name="T39" fmla="*/ 253 h 282"/>
                <a:gd name="T40" fmla="*/ 316 w 416"/>
                <a:gd name="T41" fmla="*/ 197 h 282"/>
                <a:gd name="T42" fmla="*/ 360 w 416"/>
                <a:gd name="T43" fmla="*/ 173 h 282"/>
                <a:gd name="T44" fmla="*/ 408 w 416"/>
                <a:gd name="T45" fmla="*/ 145 h 282"/>
                <a:gd name="T46" fmla="*/ 409 w 416"/>
                <a:gd name="T47" fmla="*/ 120 h 282"/>
                <a:gd name="T48" fmla="*/ 367 w 416"/>
                <a:gd name="T49" fmla="*/ 138 h 282"/>
                <a:gd name="T50" fmla="*/ 308 w 416"/>
                <a:gd name="T51" fmla="*/ 137 h 282"/>
                <a:gd name="T52" fmla="*/ 264 w 416"/>
                <a:gd name="T53" fmla="*/ 97 h 282"/>
                <a:gd name="T54" fmla="*/ 180 w 416"/>
                <a:gd name="T55" fmla="*/ 61 h 282"/>
                <a:gd name="T56" fmla="*/ 132 w 416"/>
                <a:gd name="T57" fmla="*/ 33 h 282"/>
                <a:gd name="T58" fmla="*/ 92 w 416"/>
                <a:gd name="T59" fmla="*/ 41 h 282"/>
                <a:gd name="T60" fmla="*/ 76 w 416"/>
                <a:gd name="T61" fmla="*/ 57 h 282"/>
                <a:gd name="T62" fmla="*/ 56 w 416"/>
                <a:gd name="T63" fmla="*/ 17 h 282"/>
                <a:gd name="T64" fmla="*/ 0 w 416"/>
                <a:gd name="T65" fmla="*/ 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6" h="282">
                  <a:moveTo>
                    <a:pt x="0" y="1"/>
                  </a:moveTo>
                  <a:cubicBezTo>
                    <a:pt x="7" y="22"/>
                    <a:pt x="2" y="9"/>
                    <a:pt x="20" y="37"/>
                  </a:cubicBezTo>
                  <a:cubicBezTo>
                    <a:pt x="23" y="41"/>
                    <a:pt x="28" y="49"/>
                    <a:pt x="28" y="49"/>
                  </a:cubicBezTo>
                  <a:cubicBezTo>
                    <a:pt x="5" y="84"/>
                    <a:pt x="65" y="78"/>
                    <a:pt x="84" y="89"/>
                  </a:cubicBezTo>
                  <a:cubicBezTo>
                    <a:pt x="97" y="96"/>
                    <a:pt x="108" y="105"/>
                    <a:pt x="120" y="113"/>
                  </a:cubicBezTo>
                  <a:cubicBezTo>
                    <a:pt x="124" y="116"/>
                    <a:pt x="132" y="121"/>
                    <a:pt x="132" y="121"/>
                  </a:cubicBezTo>
                  <a:cubicBezTo>
                    <a:pt x="138" y="138"/>
                    <a:pt x="132" y="151"/>
                    <a:pt x="136" y="169"/>
                  </a:cubicBezTo>
                  <a:cubicBezTo>
                    <a:pt x="107" y="188"/>
                    <a:pt x="110" y="176"/>
                    <a:pt x="116" y="201"/>
                  </a:cubicBezTo>
                  <a:cubicBezTo>
                    <a:pt x="123" y="200"/>
                    <a:pt x="130" y="199"/>
                    <a:pt x="136" y="197"/>
                  </a:cubicBezTo>
                  <a:cubicBezTo>
                    <a:pt x="141" y="195"/>
                    <a:pt x="143" y="188"/>
                    <a:pt x="148" y="189"/>
                  </a:cubicBezTo>
                  <a:cubicBezTo>
                    <a:pt x="154" y="190"/>
                    <a:pt x="156" y="198"/>
                    <a:pt x="160" y="201"/>
                  </a:cubicBezTo>
                  <a:cubicBezTo>
                    <a:pt x="168" y="207"/>
                    <a:pt x="176" y="212"/>
                    <a:pt x="184" y="217"/>
                  </a:cubicBezTo>
                  <a:cubicBezTo>
                    <a:pt x="192" y="222"/>
                    <a:pt x="208" y="233"/>
                    <a:pt x="208" y="233"/>
                  </a:cubicBezTo>
                  <a:cubicBezTo>
                    <a:pt x="216" y="231"/>
                    <a:pt x="234" y="230"/>
                    <a:pt x="240" y="221"/>
                  </a:cubicBezTo>
                  <a:cubicBezTo>
                    <a:pt x="244" y="214"/>
                    <a:pt x="248" y="197"/>
                    <a:pt x="248" y="197"/>
                  </a:cubicBezTo>
                  <a:cubicBezTo>
                    <a:pt x="255" y="198"/>
                    <a:pt x="261" y="199"/>
                    <a:pt x="268" y="201"/>
                  </a:cubicBezTo>
                  <a:cubicBezTo>
                    <a:pt x="276" y="203"/>
                    <a:pt x="292" y="209"/>
                    <a:pt x="292" y="209"/>
                  </a:cubicBezTo>
                  <a:cubicBezTo>
                    <a:pt x="298" y="242"/>
                    <a:pt x="306" y="270"/>
                    <a:pt x="340" y="281"/>
                  </a:cubicBezTo>
                  <a:cubicBezTo>
                    <a:pt x="345" y="280"/>
                    <a:pt x="354" y="282"/>
                    <a:pt x="356" y="277"/>
                  </a:cubicBezTo>
                  <a:cubicBezTo>
                    <a:pt x="359" y="270"/>
                    <a:pt x="355" y="260"/>
                    <a:pt x="352" y="253"/>
                  </a:cubicBezTo>
                  <a:cubicBezTo>
                    <a:pt x="346" y="238"/>
                    <a:pt x="329" y="206"/>
                    <a:pt x="316" y="197"/>
                  </a:cubicBezTo>
                  <a:cubicBezTo>
                    <a:pt x="307" y="170"/>
                    <a:pt x="339" y="175"/>
                    <a:pt x="360" y="173"/>
                  </a:cubicBezTo>
                  <a:cubicBezTo>
                    <a:pt x="383" y="165"/>
                    <a:pt x="391" y="162"/>
                    <a:pt x="408" y="145"/>
                  </a:cubicBezTo>
                  <a:cubicBezTo>
                    <a:pt x="412" y="140"/>
                    <a:pt x="416" y="121"/>
                    <a:pt x="409" y="120"/>
                  </a:cubicBezTo>
                  <a:cubicBezTo>
                    <a:pt x="402" y="119"/>
                    <a:pt x="384" y="135"/>
                    <a:pt x="367" y="138"/>
                  </a:cubicBezTo>
                  <a:cubicBezTo>
                    <a:pt x="350" y="141"/>
                    <a:pt x="325" y="144"/>
                    <a:pt x="308" y="137"/>
                  </a:cubicBezTo>
                  <a:cubicBezTo>
                    <a:pt x="286" y="130"/>
                    <a:pt x="284" y="111"/>
                    <a:pt x="264" y="97"/>
                  </a:cubicBezTo>
                  <a:cubicBezTo>
                    <a:pt x="238" y="80"/>
                    <a:pt x="203" y="76"/>
                    <a:pt x="180" y="61"/>
                  </a:cubicBezTo>
                  <a:cubicBezTo>
                    <a:pt x="163" y="50"/>
                    <a:pt x="150" y="39"/>
                    <a:pt x="132" y="33"/>
                  </a:cubicBezTo>
                  <a:cubicBezTo>
                    <a:pt x="119" y="35"/>
                    <a:pt x="102" y="31"/>
                    <a:pt x="92" y="41"/>
                  </a:cubicBezTo>
                  <a:cubicBezTo>
                    <a:pt x="71" y="62"/>
                    <a:pt x="108" y="46"/>
                    <a:pt x="76" y="57"/>
                  </a:cubicBezTo>
                  <a:cubicBezTo>
                    <a:pt x="52" y="49"/>
                    <a:pt x="67" y="38"/>
                    <a:pt x="56" y="17"/>
                  </a:cubicBezTo>
                  <a:cubicBezTo>
                    <a:pt x="48" y="0"/>
                    <a:pt x="16" y="1"/>
                    <a:pt x="0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8" name="Freeform 52"/>
            <p:cNvSpPr>
              <a:spLocks/>
            </p:cNvSpPr>
            <p:nvPr/>
          </p:nvSpPr>
          <p:spPr bwMode="invGray">
            <a:xfrm>
              <a:off x="4485" y="4013"/>
              <a:ext cx="45" cy="58"/>
            </a:xfrm>
            <a:custGeom>
              <a:avLst/>
              <a:gdLst>
                <a:gd name="T0" fmla="*/ 32 w 60"/>
                <a:gd name="T1" fmla="*/ 18 h 78"/>
                <a:gd name="T2" fmla="*/ 0 w 60"/>
                <a:gd name="T3" fmla="*/ 18 h 78"/>
                <a:gd name="T4" fmla="*/ 20 w 60"/>
                <a:gd name="T5" fmla="*/ 42 h 78"/>
                <a:gd name="T6" fmla="*/ 28 w 60"/>
                <a:gd name="T7" fmla="*/ 66 h 78"/>
                <a:gd name="T8" fmla="*/ 32 w 60"/>
                <a:gd name="T9" fmla="*/ 78 h 78"/>
                <a:gd name="T10" fmla="*/ 60 w 60"/>
                <a:gd name="T11" fmla="*/ 50 h 78"/>
                <a:gd name="T12" fmla="*/ 32 w 60"/>
                <a:gd name="T13" fmla="*/ 1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78">
                  <a:moveTo>
                    <a:pt x="32" y="18"/>
                  </a:moveTo>
                  <a:cubicBezTo>
                    <a:pt x="16" y="7"/>
                    <a:pt x="12" y="0"/>
                    <a:pt x="0" y="18"/>
                  </a:cubicBezTo>
                  <a:cubicBezTo>
                    <a:pt x="6" y="27"/>
                    <a:pt x="15" y="33"/>
                    <a:pt x="20" y="42"/>
                  </a:cubicBezTo>
                  <a:cubicBezTo>
                    <a:pt x="24" y="49"/>
                    <a:pt x="25" y="58"/>
                    <a:pt x="28" y="66"/>
                  </a:cubicBezTo>
                  <a:cubicBezTo>
                    <a:pt x="29" y="70"/>
                    <a:pt x="32" y="78"/>
                    <a:pt x="32" y="78"/>
                  </a:cubicBezTo>
                  <a:cubicBezTo>
                    <a:pt x="52" y="73"/>
                    <a:pt x="54" y="69"/>
                    <a:pt x="60" y="50"/>
                  </a:cubicBezTo>
                  <a:cubicBezTo>
                    <a:pt x="54" y="32"/>
                    <a:pt x="50" y="27"/>
                    <a:pt x="32" y="18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9" name="Freeform 53"/>
            <p:cNvSpPr>
              <a:spLocks/>
            </p:cNvSpPr>
            <p:nvPr/>
          </p:nvSpPr>
          <p:spPr bwMode="invGray">
            <a:xfrm>
              <a:off x="4621" y="3923"/>
              <a:ext cx="164" cy="85"/>
            </a:xfrm>
            <a:custGeom>
              <a:avLst/>
              <a:gdLst>
                <a:gd name="T0" fmla="*/ 47 w 219"/>
                <a:gd name="T1" fmla="*/ 73 h 113"/>
                <a:gd name="T2" fmla="*/ 39 w 219"/>
                <a:gd name="T3" fmla="*/ 61 h 113"/>
                <a:gd name="T4" fmla="*/ 15 w 219"/>
                <a:gd name="T5" fmla="*/ 69 h 113"/>
                <a:gd name="T6" fmla="*/ 39 w 219"/>
                <a:gd name="T7" fmla="*/ 113 h 113"/>
                <a:gd name="T8" fmla="*/ 123 w 219"/>
                <a:gd name="T9" fmla="*/ 89 h 113"/>
                <a:gd name="T10" fmla="*/ 147 w 219"/>
                <a:gd name="T11" fmla="*/ 73 h 113"/>
                <a:gd name="T12" fmla="*/ 171 w 219"/>
                <a:gd name="T13" fmla="*/ 65 h 113"/>
                <a:gd name="T14" fmla="*/ 219 w 219"/>
                <a:gd name="T15" fmla="*/ 19 h 113"/>
                <a:gd name="T16" fmla="*/ 210 w 219"/>
                <a:gd name="T17" fmla="*/ 0 h 113"/>
                <a:gd name="T18" fmla="*/ 179 w 219"/>
                <a:gd name="T19" fmla="*/ 17 h 113"/>
                <a:gd name="T20" fmla="*/ 107 w 219"/>
                <a:gd name="T21" fmla="*/ 41 h 113"/>
                <a:gd name="T22" fmla="*/ 83 w 219"/>
                <a:gd name="T23" fmla="*/ 45 h 113"/>
                <a:gd name="T24" fmla="*/ 59 w 219"/>
                <a:gd name="T25" fmla="*/ 53 h 113"/>
                <a:gd name="T26" fmla="*/ 47 w 219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9" h="113">
                  <a:moveTo>
                    <a:pt x="47" y="73"/>
                  </a:moveTo>
                  <a:cubicBezTo>
                    <a:pt x="44" y="69"/>
                    <a:pt x="44" y="62"/>
                    <a:pt x="39" y="61"/>
                  </a:cubicBezTo>
                  <a:cubicBezTo>
                    <a:pt x="31" y="60"/>
                    <a:pt x="15" y="69"/>
                    <a:pt x="15" y="69"/>
                  </a:cubicBezTo>
                  <a:cubicBezTo>
                    <a:pt x="0" y="91"/>
                    <a:pt x="20" y="101"/>
                    <a:pt x="39" y="113"/>
                  </a:cubicBezTo>
                  <a:cubicBezTo>
                    <a:pt x="67" y="107"/>
                    <a:pt x="96" y="98"/>
                    <a:pt x="123" y="89"/>
                  </a:cubicBezTo>
                  <a:cubicBezTo>
                    <a:pt x="132" y="86"/>
                    <a:pt x="139" y="78"/>
                    <a:pt x="147" y="73"/>
                  </a:cubicBezTo>
                  <a:cubicBezTo>
                    <a:pt x="154" y="68"/>
                    <a:pt x="171" y="65"/>
                    <a:pt x="171" y="65"/>
                  </a:cubicBezTo>
                  <a:cubicBezTo>
                    <a:pt x="186" y="50"/>
                    <a:pt x="207" y="36"/>
                    <a:pt x="219" y="19"/>
                  </a:cubicBezTo>
                  <a:cubicBezTo>
                    <a:pt x="215" y="16"/>
                    <a:pt x="215" y="0"/>
                    <a:pt x="210" y="0"/>
                  </a:cubicBezTo>
                  <a:cubicBezTo>
                    <a:pt x="205" y="0"/>
                    <a:pt x="183" y="15"/>
                    <a:pt x="179" y="17"/>
                  </a:cubicBezTo>
                  <a:cubicBezTo>
                    <a:pt x="159" y="26"/>
                    <a:pt x="129" y="37"/>
                    <a:pt x="107" y="41"/>
                  </a:cubicBezTo>
                  <a:cubicBezTo>
                    <a:pt x="99" y="42"/>
                    <a:pt x="91" y="43"/>
                    <a:pt x="83" y="45"/>
                  </a:cubicBezTo>
                  <a:cubicBezTo>
                    <a:pt x="75" y="47"/>
                    <a:pt x="59" y="53"/>
                    <a:pt x="59" y="53"/>
                  </a:cubicBezTo>
                  <a:cubicBezTo>
                    <a:pt x="49" y="67"/>
                    <a:pt x="53" y="61"/>
                    <a:pt x="47" y="7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0" name="Freeform 54"/>
            <p:cNvSpPr>
              <a:spLocks/>
            </p:cNvSpPr>
            <p:nvPr/>
          </p:nvSpPr>
          <p:spPr bwMode="invGray">
            <a:xfrm>
              <a:off x="4791" y="3873"/>
              <a:ext cx="104" cy="92"/>
            </a:xfrm>
            <a:custGeom>
              <a:avLst/>
              <a:gdLst>
                <a:gd name="T0" fmla="*/ 12 w 139"/>
                <a:gd name="T1" fmla="*/ 60 h 122"/>
                <a:gd name="T2" fmla="*/ 8 w 139"/>
                <a:gd name="T3" fmla="*/ 84 h 122"/>
                <a:gd name="T4" fmla="*/ 0 w 139"/>
                <a:gd name="T5" fmla="*/ 108 h 122"/>
                <a:gd name="T6" fmla="*/ 36 w 139"/>
                <a:gd name="T7" fmla="*/ 116 h 122"/>
                <a:gd name="T8" fmla="*/ 52 w 139"/>
                <a:gd name="T9" fmla="*/ 96 h 122"/>
                <a:gd name="T10" fmla="*/ 124 w 139"/>
                <a:gd name="T11" fmla="*/ 68 h 122"/>
                <a:gd name="T12" fmla="*/ 136 w 139"/>
                <a:gd name="T13" fmla="*/ 44 h 122"/>
                <a:gd name="T14" fmla="*/ 112 w 139"/>
                <a:gd name="T15" fmla="*/ 28 h 122"/>
                <a:gd name="T16" fmla="*/ 100 w 139"/>
                <a:gd name="T17" fmla="*/ 20 h 122"/>
                <a:gd name="T18" fmla="*/ 64 w 139"/>
                <a:gd name="T19" fmla="*/ 12 h 122"/>
                <a:gd name="T20" fmla="*/ 52 w 139"/>
                <a:gd name="T21" fmla="*/ 36 h 122"/>
                <a:gd name="T22" fmla="*/ 12 w 139"/>
                <a:gd name="T23" fmla="*/ 6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9" h="122">
                  <a:moveTo>
                    <a:pt x="12" y="60"/>
                  </a:moveTo>
                  <a:cubicBezTo>
                    <a:pt x="11" y="68"/>
                    <a:pt x="10" y="76"/>
                    <a:pt x="8" y="84"/>
                  </a:cubicBezTo>
                  <a:cubicBezTo>
                    <a:pt x="6" y="92"/>
                    <a:pt x="0" y="108"/>
                    <a:pt x="0" y="108"/>
                  </a:cubicBezTo>
                  <a:cubicBezTo>
                    <a:pt x="14" y="118"/>
                    <a:pt x="19" y="122"/>
                    <a:pt x="36" y="116"/>
                  </a:cubicBezTo>
                  <a:cubicBezTo>
                    <a:pt x="46" y="86"/>
                    <a:pt x="31" y="122"/>
                    <a:pt x="52" y="96"/>
                  </a:cubicBezTo>
                  <a:cubicBezTo>
                    <a:pt x="83" y="57"/>
                    <a:pt x="30" y="74"/>
                    <a:pt x="124" y="68"/>
                  </a:cubicBezTo>
                  <a:cubicBezTo>
                    <a:pt x="125" y="67"/>
                    <a:pt x="139" y="48"/>
                    <a:pt x="136" y="44"/>
                  </a:cubicBezTo>
                  <a:cubicBezTo>
                    <a:pt x="130" y="36"/>
                    <a:pt x="120" y="33"/>
                    <a:pt x="112" y="28"/>
                  </a:cubicBezTo>
                  <a:cubicBezTo>
                    <a:pt x="108" y="25"/>
                    <a:pt x="100" y="20"/>
                    <a:pt x="100" y="20"/>
                  </a:cubicBezTo>
                  <a:cubicBezTo>
                    <a:pt x="89" y="4"/>
                    <a:pt x="92" y="0"/>
                    <a:pt x="64" y="12"/>
                  </a:cubicBezTo>
                  <a:cubicBezTo>
                    <a:pt x="57" y="15"/>
                    <a:pt x="55" y="30"/>
                    <a:pt x="52" y="36"/>
                  </a:cubicBezTo>
                  <a:cubicBezTo>
                    <a:pt x="46" y="49"/>
                    <a:pt x="26" y="60"/>
                    <a:pt x="12" y="6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1" name="Freeform 55"/>
            <p:cNvSpPr>
              <a:spLocks/>
            </p:cNvSpPr>
            <p:nvPr/>
          </p:nvSpPr>
          <p:spPr bwMode="invGray">
            <a:xfrm>
              <a:off x="4846" y="3832"/>
              <a:ext cx="37" cy="26"/>
            </a:xfrm>
            <a:custGeom>
              <a:avLst/>
              <a:gdLst>
                <a:gd name="T0" fmla="*/ 29 w 49"/>
                <a:gd name="T1" fmla="*/ 0 h 35"/>
                <a:gd name="T2" fmla="*/ 8 w 49"/>
                <a:gd name="T3" fmla="*/ 11 h 35"/>
                <a:gd name="T4" fmla="*/ 24 w 49"/>
                <a:gd name="T5" fmla="*/ 35 h 35"/>
                <a:gd name="T6" fmla="*/ 39 w 49"/>
                <a:gd name="T7" fmla="*/ 26 h 35"/>
                <a:gd name="T8" fmla="*/ 29 w 49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35">
                  <a:moveTo>
                    <a:pt x="29" y="0"/>
                  </a:moveTo>
                  <a:cubicBezTo>
                    <a:pt x="25" y="12"/>
                    <a:pt x="19" y="7"/>
                    <a:pt x="8" y="11"/>
                  </a:cubicBezTo>
                  <a:cubicBezTo>
                    <a:pt x="0" y="23"/>
                    <a:pt x="14" y="34"/>
                    <a:pt x="24" y="35"/>
                  </a:cubicBezTo>
                  <a:cubicBezTo>
                    <a:pt x="30" y="34"/>
                    <a:pt x="33" y="28"/>
                    <a:pt x="39" y="26"/>
                  </a:cubicBezTo>
                  <a:cubicBezTo>
                    <a:pt x="49" y="22"/>
                    <a:pt x="29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2" name="Freeform 56"/>
            <p:cNvSpPr>
              <a:spLocks/>
            </p:cNvSpPr>
            <p:nvPr/>
          </p:nvSpPr>
          <p:spPr bwMode="invGray">
            <a:xfrm>
              <a:off x="3123" y="3346"/>
              <a:ext cx="123" cy="201"/>
            </a:xfrm>
            <a:custGeom>
              <a:avLst/>
              <a:gdLst>
                <a:gd name="T0" fmla="*/ 128 w 164"/>
                <a:gd name="T1" fmla="*/ 0 h 268"/>
                <a:gd name="T2" fmla="*/ 104 w 164"/>
                <a:gd name="T3" fmla="*/ 28 h 268"/>
                <a:gd name="T4" fmla="*/ 88 w 164"/>
                <a:gd name="T5" fmla="*/ 64 h 268"/>
                <a:gd name="T6" fmla="*/ 36 w 164"/>
                <a:gd name="T7" fmla="*/ 84 h 268"/>
                <a:gd name="T8" fmla="*/ 28 w 164"/>
                <a:gd name="T9" fmla="*/ 96 h 268"/>
                <a:gd name="T10" fmla="*/ 16 w 164"/>
                <a:gd name="T11" fmla="*/ 100 h 268"/>
                <a:gd name="T12" fmla="*/ 20 w 164"/>
                <a:gd name="T13" fmla="*/ 132 h 268"/>
                <a:gd name="T14" fmla="*/ 28 w 164"/>
                <a:gd name="T15" fmla="*/ 156 h 268"/>
                <a:gd name="T16" fmla="*/ 0 w 164"/>
                <a:gd name="T17" fmla="*/ 200 h 268"/>
                <a:gd name="T18" fmla="*/ 28 w 164"/>
                <a:gd name="T19" fmla="*/ 260 h 268"/>
                <a:gd name="T20" fmla="*/ 52 w 164"/>
                <a:gd name="T21" fmla="*/ 268 h 268"/>
                <a:gd name="T22" fmla="*/ 88 w 164"/>
                <a:gd name="T23" fmla="*/ 216 h 268"/>
                <a:gd name="T24" fmla="*/ 104 w 164"/>
                <a:gd name="T25" fmla="*/ 192 h 268"/>
                <a:gd name="T26" fmla="*/ 128 w 164"/>
                <a:gd name="T27" fmla="*/ 116 h 268"/>
                <a:gd name="T28" fmla="*/ 140 w 164"/>
                <a:gd name="T29" fmla="*/ 76 h 268"/>
                <a:gd name="T30" fmla="*/ 164 w 164"/>
                <a:gd name="T31" fmla="*/ 72 h 268"/>
                <a:gd name="T32" fmla="*/ 128 w 164"/>
                <a:gd name="T3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4" h="268">
                  <a:moveTo>
                    <a:pt x="128" y="0"/>
                  </a:moveTo>
                  <a:cubicBezTo>
                    <a:pt x="123" y="16"/>
                    <a:pt x="120" y="23"/>
                    <a:pt x="104" y="28"/>
                  </a:cubicBezTo>
                  <a:cubicBezTo>
                    <a:pt x="102" y="35"/>
                    <a:pt x="97" y="57"/>
                    <a:pt x="88" y="64"/>
                  </a:cubicBezTo>
                  <a:cubicBezTo>
                    <a:pt x="75" y="75"/>
                    <a:pt x="51" y="74"/>
                    <a:pt x="36" y="84"/>
                  </a:cubicBezTo>
                  <a:cubicBezTo>
                    <a:pt x="33" y="88"/>
                    <a:pt x="32" y="93"/>
                    <a:pt x="28" y="96"/>
                  </a:cubicBezTo>
                  <a:cubicBezTo>
                    <a:pt x="25" y="99"/>
                    <a:pt x="17" y="96"/>
                    <a:pt x="16" y="100"/>
                  </a:cubicBezTo>
                  <a:cubicBezTo>
                    <a:pt x="14" y="110"/>
                    <a:pt x="18" y="121"/>
                    <a:pt x="20" y="132"/>
                  </a:cubicBezTo>
                  <a:cubicBezTo>
                    <a:pt x="22" y="140"/>
                    <a:pt x="28" y="156"/>
                    <a:pt x="28" y="156"/>
                  </a:cubicBezTo>
                  <a:cubicBezTo>
                    <a:pt x="13" y="166"/>
                    <a:pt x="6" y="183"/>
                    <a:pt x="0" y="200"/>
                  </a:cubicBezTo>
                  <a:cubicBezTo>
                    <a:pt x="3" y="210"/>
                    <a:pt x="19" y="254"/>
                    <a:pt x="28" y="260"/>
                  </a:cubicBezTo>
                  <a:cubicBezTo>
                    <a:pt x="35" y="264"/>
                    <a:pt x="52" y="268"/>
                    <a:pt x="52" y="268"/>
                  </a:cubicBezTo>
                  <a:cubicBezTo>
                    <a:pt x="85" y="261"/>
                    <a:pt x="79" y="244"/>
                    <a:pt x="88" y="216"/>
                  </a:cubicBezTo>
                  <a:cubicBezTo>
                    <a:pt x="91" y="207"/>
                    <a:pt x="99" y="200"/>
                    <a:pt x="104" y="192"/>
                  </a:cubicBezTo>
                  <a:cubicBezTo>
                    <a:pt x="116" y="174"/>
                    <a:pt x="121" y="136"/>
                    <a:pt x="128" y="116"/>
                  </a:cubicBezTo>
                  <a:cubicBezTo>
                    <a:pt x="131" y="108"/>
                    <a:pt x="134" y="79"/>
                    <a:pt x="140" y="76"/>
                  </a:cubicBezTo>
                  <a:cubicBezTo>
                    <a:pt x="147" y="72"/>
                    <a:pt x="156" y="73"/>
                    <a:pt x="164" y="72"/>
                  </a:cubicBezTo>
                  <a:cubicBezTo>
                    <a:pt x="158" y="19"/>
                    <a:pt x="161" y="33"/>
                    <a:pt x="1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3" name="Freeform 57"/>
            <p:cNvSpPr>
              <a:spLocks/>
            </p:cNvSpPr>
            <p:nvPr/>
          </p:nvSpPr>
          <p:spPr bwMode="invGray">
            <a:xfrm>
              <a:off x="3655" y="3034"/>
              <a:ext cx="49" cy="61"/>
            </a:xfrm>
            <a:custGeom>
              <a:avLst/>
              <a:gdLst>
                <a:gd name="T0" fmla="*/ 29 w 66"/>
                <a:gd name="T1" fmla="*/ 0 h 81"/>
                <a:gd name="T2" fmla="*/ 25 w 66"/>
                <a:gd name="T3" fmla="*/ 60 h 81"/>
                <a:gd name="T4" fmla="*/ 29 w 66"/>
                <a:gd name="T5" fmla="*/ 76 h 81"/>
                <a:gd name="T6" fmla="*/ 41 w 66"/>
                <a:gd name="T7" fmla="*/ 80 h 81"/>
                <a:gd name="T8" fmla="*/ 57 w 66"/>
                <a:gd name="T9" fmla="*/ 76 h 81"/>
                <a:gd name="T10" fmla="*/ 29 w 66"/>
                <a:gd name="T1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81">
                  <a:moveTo>
                    <a:pt x="29" y="0"/>
                  </a:moveTo>
                  <a:cubicBezTo>
                    <a:pt x="0" y="10"/>
                    <a:pt x="20" y="38"/>
                    <a:pt x="25" y="60"/>
                  </a:cubicBezTo>
                  <a:cubicBezTo>
                    <a:pt x="26" y="65"/>
                    <a:pt x="26" y="72"/>
                    <a:pt x="29" y="76"/>
                  </a:cubicBezTo>
                  <a:cubicBezTo>
                    <a:pt x="32" y="79"/>
                    <a:pt x="37" y="79"/>
                    <a:pt x="41" y="80"/>
                  </a:cubicBezTo>
                  <a:cubicBezTo>
                    <a:pt x="46" y="79"/>
                    <a:pt x="55" y="81"/>
                    <a:pt x="57" y="76"/>
                  </a:cubicBezTo>
                  <a:cubicBezTo>
                    <a:pt x="66" y="53"/>
                    <a:pt x="45" y="16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4" name="Freeform 58"/>
            <p:cNvSpPr>
              <a:spLocks/>
            </p:cNvSpPr>
            <p:nvPr/>
          </p:nvSpPr>
          <p:spPr bwMode="invGray">
            <a:xfrm>
              <a:off x="3988" y="3100"/>
              <a:ext cx="111" cy="183"/>
            </a:xfrm>
            <a:custGeom>
              <a:avLst/>
              <a:gdLst>
                <a:gd name="T0" fmla="*/ 96 w 148"/>
                <a:gd name="T1" fmla="*/ 0 h 244"/>
                <a:gd name="T2" fmla="*/ 60 w 148"/>
                <a:gd name="T3" fmla="*/ 84 h 244"/>
                <a:gd name="T4" fmla="*/ 36 w 148"/>
                <a:gd name="T5" fmla="*/ 92 h 244"/>
                <a:gd name="T6" fmla="*/ 12 w 148"/>
                <a:gd name="T7" fmla="*/ 108 h 244"/>
                <a:gd name="T8" fmla="*/ 40 w 148"/>
                <a:gd name="T9" fmla="*/ 188 h 244"/>
                <a:gd name="T10" fmla="*/ 52 w 148"/>
                <a:gd name="T11" fmla="*/ 224 h 244"/>
                <a:gd name="T12" fmla="*/ 60 w 148"/>
                <a:gd name="T13" fmla="*/ 236 h 244"/>
                <a:gd name="T14" fmla="*/ 84 w 148"/>
                <a:gd name="T15" fmla="*/ 244 h 244"/>
                <a:gd name="T16" fmla="*/ 96 w 148"/>
                <a:gd name="T17" fmla="*/ 196 h 244"/>
                <a:gd name="T18" fmla="*/ 124 w 148"/>
                <a:gd name="T19" fmla="*/ 168 h 244"/>
                <a:gd name="T20" fmla="*/ 112 w 148"/>
                <a:gd name="T21" fmla="*/ 68 h 244"/>
                <a:gd name="T22" fmla="*/ 140 w 148"/>
                <a:gd name="T23" fmla="*/ 48 h 244"/>
                <a:gd name="T24" fmla="*/ 112 w 148"/>
                <a:gd name="T25" fmla="*/ 20 h 244"/>
                <a:gd name="T26" fmla="*/ 96 w 148"/>
                <a:gd name="T2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8" h="244">
                  <a:moveTo>
                    <a:pt x="96" y="0"/>
                  </a:moveTo>
                  <a:cubicBezTo>
                    <a:pt x="86" y="29"/>
                    <a:pt x="70" y="55"/>
                    <a:pt x="60" y="84"/>
                  </a:cubicBezTo>
                  <a:cubicBezTo>
                    <a:pt x="57" y="92"/>
                    <a:pt x="43" y="87"/>
                    <a:pt x="36" y="92"/>
                  </a:cubicBezTo>
                  <a:cubicBezTo>
                    <a:pt x="28" y="97"/>
                    <a:pt x="12" y="108"/>
                    <a:pt x="12" y="108"/>
                  </a:cubicBezTo>
                  <a:cubicBezTo>
                    <a:pt x="0" y="144"/>
                    <a:pt x="30" y="158"/>
                    <a:pt x="40" y="188"/>
                  </a:cubicBezTo>
                  <a:cubicBezTo>
                    <a:pt x="44" y="200"/>
                    <a:pt x="45" y="213"/>
                    <a:pt x="52" y="224"/>
                  </a:cubicBezTo>
                  <a:cubicBezTo>
                    <a:pt x="55" y="228"/>
                    <a:pt x="56" y="233"/>
                    <a:pt x="60" y="236"/>
                  </a:cubicBezTo>
                  <a:cubicBezTo>
                    <a:pt x="67" y="240"/>
                    <a:pt x="84" y="244"/>
                    <a:pt x="84" y="244"/>
                  </a:cubicBezTo>
                  <a:cubicBezTo>
                    <a:pt x="111" y="235"/>
                    <a:pt x="103" y="218"/>
                    <a:pt x="96" y="196"/>
                  </a:cubicBezTo>
                  <a:cubicBezTo>
                    <a:pt x="100" y="183"/>
                    <a:pt x="124" y="168"/>
                    <a:pt x="124" y="168"/>
                  </a:cubicBezTo>
                  <a:cubicBezTo>
                    <a:pt x="148" y="132"/>
                    <a:pt x="123" y="101"/>
                    <a:pt x="112" y="68"/>
                  </a:cubicBezTo>
                  <a:cubicBezTo>
                    <a:pt x="140" y="59"/>
                    <a:pt x="133" y="68"/>
                    <a:pt x="140" y="48"/>
                  </a:cubicBezTo>
                  <a:cubicBezTo>
                    <a:pt x="136" y="35"/>
                    <a:pt x="112" y="20"/>
                    <a:pt x="112" y="20"/>
                  </a:cubicBezTo>
                  <a:cubicBezTo>
                    <a:pt x="102" y="5"/>
                    <a:pt x="107" y="11"/>
                    <a:pt x="9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5" name="Freeform 59"/>
            <p:cNvSpPr>
              <a:spLocks/>
            </p:cNvSpPr>
            <p:nvPr/>
          </p:nvSpPr>
          <p:spPr bwMode="invGray">
            <a:xfrm>
              <a:off x="3894" y="3043"/>
              <a:ext cx="72" cy="137"/>
            </a:xfrm>
            <a:custGeom>
              <a:avLst/>
              <a:gdLst>
                <a:gd name="T0" fmla="*/ 48 w 96"/>
                <a:gd name="T1" fmla="*/ 2 h 183"/>
                <a:gd name="T2" fmla="*/ 51 w 96"/>
                <a:gd name="T3" fmla="*/ 35 h 183"/>
                <a:gd name="T4" fmla="*/ 60 w 96"/>
                <a:gd name="T5" fmla="*/ 62 h 183"/>
                <a:gd name="T6" fmla="*/ 62 w 96"/>
                <a:gd name="T7" fmla="*/ 92 h 183"/>
                <a:gd name="T8" fmla="*/ 68 w 96"/>
                <a:gd name="T9" fmla="*/ 105 h 183"/>
                <a:gd name="T10" fmla="*/ 71 w 96"/>
                <a:gd name="T11" fmla="*/ 126 h 183"/>
                <a:gd name="T12" fmla="*/ 57 w 96"/>
                <a:gd name="T13" fmla="*/ 93 h 183"/>
                <a:gd name="T14" fmla="*/ 35 w 96"/>
                <a:gd name="T15" fmla="*/ 78 h 183"/>
                <a:gd name="T16" fmla="*/ 5 w 96"/>
                <a:gd name="T17" fmla="*/ 83 h 183"/>
                <a:gd name="T18" fmla="*/ 8 w 96"/>
                <a:gd name="T19" fmla="*/ 102 h 183"/>
                <a:gd name="T20" fmla="*/ 41 w 96"/>
                <a:gd name="T21" fmla="*/ 114 h 183"/>
                <a:gd name="T22" fmla="*/ 57 w 96"/>
                <a:gd name="T23" fmla="*/ 135 h 183"/>
                <a:gd name="T24" fmla="*/ 71 w 96"/>
                <a:gd name="T25" fmla="*/ 135 h 183"/>
                <a:gd name="T26" fmla="*/ 78 w 96"/>
                <a:gd name="T27" fmla="*/ 150 h 183"/>
                <a:gd name="T28" fmla="*/ 96 w 96"/>
                <a:gd name="T29" fmla="*/ 179 h 183"/>
                <a:gd name="T30" fmla="*/ 81 w 96"/>
                <a:gd name="T31" fmla="*/ 126 h 183"/>
                <a:gd name="T32" fmla="*/ 80 w 96"/>
                <a:gd name="T33" fmla="*/ 93 h 183"/>
                <a:gd name="T34" fmla="*/ 71 w 96"/>
                <a:gd name="T35" fmla="*/ 63 h 183"/>
                <a:gd name="T36" fmla="*/ 63 w 96"/>
                <a:gd name="T37" fmla="*/ 41 h 183"/>
                <a:gd name="T38" fmla="*/ 57 w 96"/>
                <a:gd name="T39" fmla="*/ 20 h 183"/>
                <a:gd name="T40" fmla="*/ 48 w 96"/>
                <a:gd name="T41" fmla="*/ 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" h="183">
                  <a:moveTo>
                    <a:pt x="48" y="2"/>
                  </a:moveTo>
                  <a:cubicBezTo>
                    <a:pt x="47" y="4"/>
                    <a:pt x="49" y="25"/>
                    <a:pt x="51" y="35"/>
                  </a:cubicBezTo>
                  <a:cubicBezTo>
                    <a:pt x="53" y="45"/>
                    <a:pt x="58" y="53"/>
                    <a:pt x="60" y="62"/>
                  </a:cubicBezTo>
                  <a:cubicBezTo>
                    <a:pt x="62" y="71"/>
                    <a:pt x="61" y="85"/>
                    <a:pt x="62" y="92"/>
                  </a:cubicBezTo>
                  <a:cubicBezTo>
                    <a:pt x="63" y="99"/>
                    <a:pt x="67" y="99"/>
                    <a:pt x="68" y="105"/>
                  </a:cubicBezTo>
                  <a:cubicBezTo>
                    <a:pt x="69" y="111"/>
                    <a:pt x="73" y="128"/>
                    <a:pt x="71" y="126"/>
                  </a:cubicBezTo>
                  <a:cubicBezTo>
                    <a:pt x="69" y="124"/>
                    <a:pt x="63" y="101"/>
                    <a:pt x="57" y="93"/>
                  </a:cubicBezTo>
                  <a:cubicBezTo>
                    <a:pt x="51" y="85"/>
                    <a:pt x="44" y="80"/>
                    <a:pt x="35" y="78"/>
                  </a:cubicBezTo>
                  <a:cubicBezTo>
                    <a:pt x="26" y="76"/>
                    <a:pt x="10" y="79"/>
                    <a:pt x="5" y="83"/>
                  </a:cubicBezTo>
                  <a:cubicBezTo>
                    <a:pt x="0" y="87"/>
                    <a:pt x="2" y="97"/>
                    <a:pt x="8" y="102"/>
                  </a:cubicBezTo>
                  <a:cubicBezTo>
                    <a:pt x="14" y="107"/>
                    <a:pt x="33" y="109"/>
                    <a:pt x="41" y="114"/>
                  </a:cubicBezTo>
                  <a:cubicBezTo>
                    <a:pt x="49" y="119"/>
                    <a:pt x="52" y="132"/>
                    <a:pt x="57" y="135"/>
                  </a:cubicBezTo>
                  <a:cubicBezTo>
                    <a:pt x="62" y="138"/>
                    <a:pt x="68" y="133"/>
                    <a:pt x="71" y="135"/>
                  </a:cubicBezTo>
                  <a:cubicBezTo>
                    <a:pt x="74" y="137"/>
                    <a:pt x="74" y="143"/>
                    <a:pt x="78" y="150"/>
                  </a:cubicBezTo>
                  <a:cubicBezTo>
                    <a:pt x="82" y="157"/>
                    <a:pt x="96" y="183"/>
                    <a:pt x="96" y="179"/>
                  </a:cubicBezTo>
                  <a:cubicBezTo>
                    <a:pt x="96" y="175"/>
                    <a:pt x="84" y="140"/>
                    <a:pt x="81" y="126"/>
                  </a:cubicBezTo>
                  <a:cubicBezTo>
                    <a:pt x="78" y="112"/>
                    <a:pt x="82" y="104"/>
                    <a:pt x="80" y="93"/>
                  </a:cubicBezTo>
                  <a:cubicBezTo>
                    <a:pt x="78" y="82"/>
                    <a:pt x="74" y="72"/>
                    <a:pt x="71" y="63"/>
                  </a:cubicBezTo>
                  <a:cubicBezTo>
                    <a:pt x="68" y="54"/>
                    <a:pt x="65" y="48"/>
                    <a:pt x="63" y="41"/>
                  </a:cubicBezTo>
                  <a:cubicBezTo>
                    <a:pt x="61" y="34"/>
                    <a:pt x="59" y="26"/>
                    <a:pt x="57" y="20"/>
                  </a:cubicBezTo>
                  <a:cubicBezTo>
                    <a:pt x="55" y="14"/>
                    <a:pt x="49" y="0"/>
                    <a:pt x="48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6" name="Freeform 60"/>
            <p:cNvSpPr>
              <a:spLocks/>
            </p:cNvSpPr>
            <p:nvPr/>
          </p:nvSpPr>
          <p:spPr bwMode="invGray">
            <a:xfrm>
              <a:off x="3943" y="3153"/>
              <a:ext cx="40" cy="131"/>
            </a:xfrm>
            <a:custGeom>
              <a:avLst/>
              <a:gdLst>
                <a:gd name="T0" fmla="*/ 6 w 54"/>
                <a:gd name="T1" fmla="*/ 0 h 175"/>
                <a:gd name="T2" fmla="*/ 0 w 54"/>
                <a:gd name="T3" fmla="*/ 25 h 175"/>
                <a:gd name="T4" fmla="*/ 9 w 54"/>
                <a:gd name="T5" fmla="*/ 54 h 175"/>
                <a:gd name="T6" fmla="*/ 18 w 54"/>
                <a:gd name="T7" fmla="*/ 94 h 175"/>
                <a:gd name="T8" fmla="*/ 34 w 54"/>
                <a:gd name="T9" fmla="*/ 129 h 175"/>
                <a:gd name="T10" fmla="*/ 54 w 54"/>
                <a:gd name="T11" fmla="*/ 175 h 175"/>
                <a:gd name="T12" fmla="*/ 40 w 54"/>
                <a:gd name="T13" fmla="*/ 115 h 175"/>
                <a:gd name="T14" fmla="*/ 34 w 54"/>
                <a:gd name="T15" fmla="*/ 93 h 175"/>
                <a:gd name="T16" fmla="*/ 28 w 54"/>
                <a:gd name="T17" fmla="*/ 61 h 175"/>
                <a:gd name="T18" fmla="*/ 25 w 54"/>
                <a:gd name="T19" fmla="*/ 46 h 175"/>
                <a:gd name="T20" fmla="*/ 16 w 54"/>
                <a:gd name="T21" fmla="*/ 37 h 175"/>
                <a:gd name="T22" fmla="*/ 6 w 54"/>
                <a:gd name="T2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175">
                  <a:moveTo>
                    <a:pt x="6" y="0"/>
                  </a:moveTo>
                  <a:lnTo>
                    <a:pt x="0" y="25"/>
                  </a:lnTo>
                  <a:cubicBezTo>
                    <a:pt x="3" y="48"/>
                    <a:pt x="3" y="40"/>
                    <a:pt x="9" y="54"/>
                  </a:cubicBezTo>
                  <a:cubicBezTo>
                    <a:pt x="10" y="66"/>
                    <a:pt x="12" y="83"/>
                    <a:pt x="18" y="94"/>
                  </a:cubicBezTo>
                  <a:cubicBezTo>
                    <a:pt x="21" y="109"/>
                    <a:pt x="25" y="117"/>
                    <a:pt x="34" y="129"/>
                  </a:cubicBezTo>
                  <a:cubicBezTo>
                    <a:pt x="35" y="143"/>
                    <a:pt x="35" y="171"/>
                    <a:pt x="54" y="175"/>
                  </a:cubicBezTo>
                  <a:cubicBezTo>
                    <a:pt x="52" y="133"/>
                    <a:pt x="53" y="141"/>
                    <a:pt x="40" y="115"/>
                  </a:cubicBezTo>
                  <a:cubicBezTo>
                    <a:pt x="39" y="108"/>
                    <a:pt x="37" y="100"/>
                    <a:pt x="34" y="93"/>
                  </a:cubicBezTo>
                  <a:cubicBezTo>
                    <a:pt x="33" y="82"/>
                    <a:pt x="30" y="72"/>
                    <a:pt x="28" y="61"/>
                  </a:cubicBezTo>
                  <a:cubicBezTo>
                    <a:pt x="28" y="58"/>
                    <a:pt x="28" y="50"/>
                    <a:pt x="25" y="46"/>
                  </a:cubicBezTo>
                  <a:cubicBezTo>
                    <a:pt x="22" y="43"/>
                    <a:pt x="16" y="37"/>
                    <a:pt x="16" y="37"/>
                  </a:cubicBezTo>
                  <a:cubicBezTo>
                    <a:pt x="14" y="25"/>
                    <a:pt x="13" y="9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7" name="Freeform 61"/>
            <p:cNvSpPr>
              <a:spLocks/>
            </p:cNvSpPr>
            <p:nvPr/>
          </p:nvSpPr>
          <p:spPr bwMode="invGray">
            <a:xfrm>
              <a:off x="3988" y="3290"/>
              <a:ext cx="65" cy="54"/>
            </a:xfrm>
            <a:custGeom>
              <a:avLst/>
              <a:gdLst>
                <a:gd name="T0" fmla="*/ 2 w 86"/>
                <a:gd name="T1" fmla="*/ 0 h 73"/>
                <a:gd name="T2" fmla="*/ 8 w 86"/>
                <a:gd name="T3" fmla="*/ 34 h 73"/>
                <a:gd name="T4" fmla="*/ 23 w 86"/>
                <a:gd name="T5" fmla="*/ 43 h 73"/>
                <a:gd name="T6" fmla="*/ 48 w 86"/>
                <a:gd name="T7" fmla="*/ 49 h 73"/>
                <a:gd name="T8" fmla="*/ 62 w 86"/>
                <a:gd name="T9" fmla="*/ 57 h 73"/>
                <a:gd name="T10" fmla="*/ 74 w 86"/>
                <a:gd name="T11" fmla="*/ 66 h 73"/>
                <a:gd name="T12" fmla="*/ 86 w 86"/>
                <a:gd name="T13" fmla="*/ 69 h 73"/>
                <a:gd name="T14" fmla="*/ 72 w 86"/>
                <a:gd name="T15" fmla="*/ 39 h 73"/>
                <a:gd name="T16" fmla="*/ 63 w 86"/>
                <a:gd name="T17" fmla="*/ 22 h 73"/>
                <a:gd name="T18" fmla="*/ 36 w 86"/>
                <a:gd name="T19" fmla="*/ 24 h 73"/>
                <a:gd name="T20" fmla="*/ 24 w 86"/>
                <a:gd name="T21" fmla="*/ 19 h 73"/>
                <a:gd name="T22" fmla="*/ 6 w 86"/>
                <a:gd name="T23" fmla="*/ 0 h 73"/>
                <a:gd name="T24" fmla="*/ 2 w 86"/>
                <a:gd name="T2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73">
                  <a:moveTo>
                    <a:pt x="2" y="0"/>
                  </a:moveTo>
                  <a:cubicBezTo>
                    <a:pt x="3" y="17"/>
                    <a:pt x="0" y="23"/>
                    <a:pt x="8" y="34"/>
                  </a:cubicBezTo>
                  <a:cubicBezTo>
                    <a:pt x="10" y="43"/>
                    <a:pt x="14" y="42"/>
                    <a:pt x="23" y="43"/>
                  </a:cubicBezTo>
                  <a:cubicBezTo>
                    <a:pt x="30" y="47"/>
                    <a:pt x="40" y="48"/>
                    <a:pt x="48" y="49"/>
                  </a:cubicBezTo>
                  <a:cubicBezTo>
                    <a:pt x="53" y="51"/>
                    <a:pt x="57" y="54"/>
                    <a:pt x="62" y="57"/>
                  </a:cubicBezTo>
                  <a:cubicBezTo>
                    <a:pt x="66" y="62"/>
                    <a:pt x="68" y="64"/>
                    <a:pt x="74" y="66"/>
                  </a:cubicBezTo>
                  <a:cubicBezTo>
                    <a:pt x="78" y="72"/>
                    <a:pt x="79" y="73"/>
                    <a:pt x="86" y="69"/>
                  </a:cubicBezTo>
                  <a:cubicBezTo>
                    <a:pt x="83" y="53"/>
                    <a:pt x="80" y="52"/>
                    <a:pt x="72" y="39"/>
                  </a:cubicBezTo>
                  <a:cubicBezTo>
                    <a:pt x="68" y="34"/>
                    <a:pt x="63" y="22"/>
                    <a:pt x="63" y="22"/>
                  </a:cubicBezTo>
                  <a:cubicBezTo>
                    <a:pt x="52" y="26"/>
                    <a:pt x="48" y="26"/>
                    <a:pt x="36" y="24"/>
                  </a:cubicBezTo>
                  <a:cubicBezTo>
                    <a:pt x="24" y="15"/>
                    <a:pt x="43" y="29"/>
                    <a:pt x="24" y="19"/>
                  </a:cubicBezTo>
                  <a:cubicBezTo>
                    <a:pt x="15" y="15"/>
                    <a:pt x="16" y="2"/>
                    <a:pt x="6" y="0"/>
                  </a:cubicBezTo>
                  <a:cubicBezTo>
                    <a:pt x="1" y="4"/>
                    <a:pt x="2" y="5"/>
                    <a:pt x="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8" name="Freeform 62"/>
            <p:cNvSpPr>
              <a:spLocks/>
            </p:cNvSpPr>
            <p:nvPr/>
          </p:nvSpPr>
          <p:spPr bwMode="invGray">
            <a:xfrm>
              <a:off x="4092" y="3195"/>
              <a:ext cx="83" cy="117"/>
            </a:xfrm>
            <a:custGeom>
              <a:avLst/>
              <a:gdLst>
                <a:gd name="T0" fmla="*/ 98 w 111"/>
                <a:gd name="T1" fmla="*/ 0 h 156"/>
                <a:gd name="T2" fmla="*/ 75 w 111"/>
                <a:gd name="T3" fmla="*/ 10 h 156"/>
                <a:gd name="T4" fmla="*/ 23 w 111"/>
                <a:gd name="T5" fmla="*/ 15 h 156"/>
                <a:gd name="T6" fmla="*/ 14 w 111"/>
                <a:gd name="T7" fmla="*/ 33 h 156"/>
                <a:gd name="T8" fmla="*/ 11 w 111"/>
                <a:gd name="T9" fmla="*/ 61 h 156"/>
                <a:gd name="T10" fmla="*/ 14 w 111"/>
                <a:gd name="T11" fmla="*/ 75 h 156"/>
                <a:gd name="T12" fmla="*/ 3 w 111"/>
                <a:gd name="T13" fmla="*/ 88 h 156"/>
                <a:gd name="T14" fmla="*/ 14 w 111"/>
                <a:gd name="T15" fmla="*/ 109 h 156"/>
                <a:gd name="T16" fmla="*/ 23 w 111"/>
                <a:gd name="T17" fmla="*/ 124 h 156"/>
                <a:gd name="T18" fmla="*/ 15 w 111"/>
                <a:gd name="T19" fmla="*/ 144 h 156"/>
                <a:gd name="T20" fmla="*/ 24 w 111"/>
                <a:gd name="T21" fmla="*/ 156 h 156"/>
                <a:gd name="T22" fmla="*/ 42 w 111"/>
                <a:gd name="T23" fmla="*/ 144 h 156"/>
                <a:gd name="T24" fmla="*/ 50 w 111"/>
                <a:gd name="T25" fmla="*/ 93 h 156"/>
                <a:gd name="T26" fmla="*/ 56 w 111"/>
                <a:gd name="T27" fmla="*/ 126 h 156"/>
                <a:gd name="T28" fmla="*/ 65 w 111"/>
                <a:gd name="T29" fmla="*/ 145 h 156"/>
                <a:gd name="T30" fmla="*/ 62 w 111"/>
                <a:gd name="T31" fmla="*/ 112 h 156"/>
                <a:gd name="T32" fmla="*/ 72 w 111"/>
                <a:gd name="T33" fmla="*/ 73 h 156"/>
                <a:gd name="T34" fmla="*/ 69 w 111"/>
                <a:gd name="T35" fmla="*/ 51 h 156"/>
                <a:gd name="T36" fmla="*/ 54 w 111"/>
                <a:gd name="T37" fmla="*/ 60 h 156"/>
                <a:gd name="T38" fmla="*/ 35 w 111"/>
                <a:gd name="T39" fmla="*/ 54 h 156"/>
                <a:gd name="T40" fmla="*/ 41 w 111"/>
                <a:gd name="T41" fmla="*/ 36 h 156"/>
                <a:gd name="T42" fmla="*/ 62 w 111"/>
                <a:gd name="T43" fmla="*/ 34 h 156"/>
                <a:gd name="T44" fmla="*/ 78 w 111"/>
                <a:gd name="T45" fmla="*/ 39 h 156"/>
                <a:gd name="T46" fmla="*/ 98 w 111"/>
                <a:gd name="T47" fmla="*/ 30 h 156"/>
                <a:gd name="T48" fmla="*/ 111 w 111"/>
                <a:gd name="T49" fmla="*/ 13 h 156"/>
                <a:gd name="T50" fmla="*/ 98 w 111"/>
                <a:gd name="T5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1" h="156">
                  <a:moveTo>
                    <a:pt x="98" y="0"/>
                  </a:moveTo>
                  <a:cubicBezTo>
                    <a:pt x="75" y="2"/>
                    <a:pt x="87" y="8"/>
                    <a:pt x="75" y="10"/>
                  </a:cubicBezTo>
                  <a:cubicBezTo>
                    <a:pt x="72" y="10"/>
                    <a:pt x="25" y="3"/>
                    <a:pt x="23" y="15"/>
                  </a:cubicBezTo>
                  <a:cubicBezTo>
                    <a:pt x="25" y="26"/>
                    <a:pt x="23" y="27"/>
                    <a:pt x="14" y="33"/>
                  </a:cubicBezTo>
                  <a:cubicBezTo>
                    <a:pt x="15" y="43"/>
                    <a:pt x="20" y="54"/>
                    <a:pt x="11" y="61"/>
                  </a:cubicBezTo>
                  <a:cubicBezTo>
                    <a:pt x="8" y="68"/>
                    <a:pt x="10" y="69"/>
                    <a:pt x="14" y="75"/>
                  </a:cubicBezTo>
                  <a:cubicBezTo>
                    <a:pt x="16" y="84"/>
                    <a:pt x="12" y="86"/>
                    <a:pt x="3" y="88"/>
                  </a:cubicBezTo>
                  <a:cubicBezTo>
                    <a:pt x="1" y="99"/>
                    <a:pt x="0" y="106"/>
                    <a:pt x="14" y="109"/>
                  </a:cubicBezTo>
                  <a:cubicBezTo>
                    <a:pt x="21" y="112"/>
                    <a:pt x="20" y="118"/>
                    <a:pt x="23" y="124"/>
                  </a:cubicBezTo>
                  <a:cubicBezTo>
                    <a:pt x="25" y="133"/>
                    <a:pt x="23" y="139"/>
                    <a:pt x="15" y="144"/>
                  </a:cubicBezTo>
                  <a:cubicBezTo>
                    <a:pt x="17" y="150"/>
                    <a:pt x="18" y="153"/>
                    <a:pt x="24" y="156"/>
                  </a:cubicBezTo>
                  <a:cubicBezTo>
                    <a:pt x="31" y="154"/>
                    <a:pt x="36" y="148"/>
                    <a:pt x="42" y="144"/>
                  </a:cubicBezTo>
                  <a:cubicBezTo>
                    <a:pt x="41" y="128"/>
                    <a:pt x="33" y="103"/>
                    <a:pt x="50" y="93"/>
                  </a:cubicBezTo>
                  <a:cubicBezTo>
                    <a:pt x="52" y="105"/>
                    <a:pt x="46" y="116"/>
                    <a:pt x="56" y="126"/>
                  </a:cubicBezTo>
                  <a:cubicBezTo>
                    <a:pt x="57" y="134"/>
                    <a:pt x="58" y="141"/>
                    <a:pt x="65" y="145"/>
                  </a:cubicBezTo>
                  <a:cubicBezTo>
                    <a:pt x="70" y="134"/>
                    <a:pt x="64" y="123"/>
                    <a:pt x="62" y="112"/>
                  </a:cubicBezTo>
                  <a:cubicBezTo>
                    <a:pt x="65" y="97"/>
                    <a:pt x="55" y="81"/>
                    <a:pt x="72" y="73"/>
                  </a:cubicBezTo>
                  <a:cubicBezTo>
                    <a:pt x="79" y="64"/>
                    <a:pt x="75" y="59"/>
                    <a:pt x="69" y="51"/>
                  </a:cubicBezTo>
                  <a:cubicBezTo>
                    <a:pt x="61" y="52"/>
                    <a:pt x="61" y="56"/>
                    <a:pt x="54" y="60"/>
                  </a:cubicBezTo>
                  <a:cubicBezTo>
                    <a:pt x="37" y="57"/>
                    <a:pt x="43" y="60"/>
                    <a:pt x="35" y="54"/>
                  </a:cubicBezTo>
                  <a:cubicBezTo>
                    <a:pt x="31" y="45"/>
                    <a:pt x="28" y="39"/>
                    <a:pt x="41" y="36"/>
                  </a:cubicBezTo>
                  <a:cubicBezTo>
                    <a:pt x="49" y="32"/>
                    <a:pt x="53" y="33"/>
                    <a:pt x="62" y="34"/>
                  </a:cubicBezTo>
                  <a:cubicBezTo>
                    <a:pt x="67" y="36"/>
                    <a:pt x="73" y="36"/>
                    <a:pt x="78" y="39"/>
                  </a:cubicBezTo>
                  <a:cubicBezTo>
                    <a:pt x="85" y="36"/>
                    <a:pt x="90" y="31"/>
                    <a:pt x="98" y="30"/>
                  </a:cubicBezTo>
                  <a:cubicBezTo>
                    <a:pt x="104" y="26"/>
                    <a:pt x="107" y="19"/>
                    <a:pt x="111" y="13"/>
                  </a:cubicBezTo>
                  <a:cubicBezTo>
                    <a:pt x="107" y="8"/>
                    <a:pt x="102" y="4"/>
                    <a:pt x="9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9" name="Freeform 63"/>
            <p:cNvSpPr>
              <a:spLocks/>
            </p:cNvSpPr>
            <p:nvPr/>
          </p:nvSpPr>
          <p:spPr bwMode="invGray">
            <a:xfrm>
              <a:off x="4064" y="2777"/>
              <a:ext cx="22" cy="71"/>
            </a:xfrm>
            <a:custGeom>
              <a:avLst/>
              <a:gdLst>
                <a:gd name="T0" fmla="*/ 12 w 30"/>
                <a:gd name="T1" fmla="*/ 0 h 94"/>
                <a:gd name="T2" fmla="*/ 0 w 30"/>
                <a:gd name="T3" fmla="*/ 16 h 94"/>
                <a:gd name="T4" fmla="*/ 6 w 30"/>
                <a:gd name="T5" fmla="*/ 37 h 94"/>
                <a:gd name="T6" fmla="*/ 1 w 30"/>
                <a:gd name="T7" fmla="*/ 61 h 94"/>
                <a:gd name="T8" fmla="*/ 16 w 30"/>
                <a:gd name="T9" fmla="*/ 94 h 94"/>
                <a:gd name="T10" fmla="*/ 30 w 30"/>
                <a:gd name="T11" fmla="*/ 82 h 94"/>
                <a:gd name="T12" fmla="*/ 22 w 30"/>
                <a:gd name="T13" fmla="*/ 61 h 94"/>
                <a:gd name="T14" fmla="*/ 12 w 30"/>
                <a:gd name="T1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94">
                  <a:moveTo>
                    <a:pt x="12" y="0"/>
                  </a:moveTo>
                  <a:cubicBezTo>
                    <a:pt x="9" y="6"/>
                    <a:pt x="4" y="11"/>
                    <a:pt x="0" y="16"/>
                  </a:cubicBezTo>
                  <a:cubicBezTo>
                    <a:pt x="1" y="23"/>
                    <a:pt x="3" y="30"/>
                    <a:pt x="6" y="37"/>
                  </a:cubicBezTo>
                  <a:cubicBezTo>
                    <a:pt x="3" y="45"/>
                    <a:pt x="4" y="53"/>
                    <a:pt x="1" y="61"/>
                  </a:cubicBezTo>
                  <a:cubicBezTo>
                    <a:pt x="3" y="81"/>
                    <a:pt x="2" y="83"/>
                    <a:pt x="16" y="94"/>
                  </a:cubicBezTo>
                  <a:cubicBezTo>
                    <a:pt x="24" y="92"/>
                    <a:pt x="27" y="90"/>
                    <a:pt x="30" y="82"/>
                  </a:cubicBezTo>
                  <a:cubicBezTo>
                    <a:pt x="28" y="73"/>
                    <a:pt x="26" y="69"/>
                    <a:pt x="22" y="61"/>
                  </a:cubicBezTo>
                  <a:cubicBezTo>
                    <a:pt x="19" y="40"/>
                    <a:pt x="18" y="20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0" name="Freeform 64"/>
            <p:cNvSpPr>
              <a:spLocks/>
            </p:cNvSpPr>
            <p:nvPr/>
          </p:nvSpPr>
          <p:spPr bwMode="invGray">
            <a:xfrm>
              <a:off x="4078" y="2896"/>
              <a:ext cx="61" cy="118"/>
            </a:xfrm>
            <a:custGeom>
              <a:avLst/>
              <a:gdLst>
                <a:gd name="T0" fmla="*/ 12 w 81"/>
                <a:gd name="T1" fmla="*/ 2 h 158"/>
                <a:gd name="T2" fmla="*/ 0 w 81"/>
                <a:gd name="T3" fmla="*/ 20 h 158"/>
                <a:gd name="T4" fmla="*/ 8 w 81"/>
                <a:gd name="T5" fmla="*/ 49 h 158"/>
                <a:gd name="T6" fmla="*/ 6 w 81"/>
                <a:gd name="T7" fmla="*/ 107 h 158"/>
                <a:gd name="T8" fmla="*/ 17 w 81"/>
                <a:gd name="T9" fmla="*/ 103 h 158"/>
                <a:gd name="T10" fmla="*/ 20 w 81"/>
                <a:gd name="T11" fmla="*/ 115 h 158"/>
                <a:gd name="T12" fmla="*/ 29 w 81"/>
                <a:gd name="T13" fmla="*/ 122 h 158"/>
                <a:gd name="T14" fmla="*/ 38 w 81"/>
                <a:gd name="T15" fmla="*/ 140 h 158"/>
                <a:gd name="T16" fmla="*/ 48 w 81"/>
                <a:gd name="T17" fmla="*/ 128 h 158"/>
                <a:gd name="T18" fmla="*/ 65 w 81"/>
                <a:gd name="T19" fmla="*/ 134 h 158"/>
                <a:gd name="T20" fmla="*/ 63 w 81"/>
                <a:gd name="T21" fmla="*/ 109 h 158"/>
                <a:gd name="T22" fmla="*/ 48 w 81"/>
                <a:gd name="T23" fmla="*/ 104 h 158"/>
                <a:gd name="T24" fmla="*/ 39 w 81"/>
                <a:gd name="T25" fmla="*/ 91 h 158"/>
                <a:gd name="T26" fmla="*/ 33 w 81"/>
                <a:gd name="T27" fmla="*/ 73 h 158"/>
                <a:gd name="T28" fmla="*/ 41 w 81"/>
                <a:gd name="T29" fmla="*/ 53 h 158"/>
                <a:gd name="T30" fmla="*/ 35 w 81"/>
                <a:gd name="T31" fmla="*/ 35 h 158"/>
                <a:gd name="T32" fmla="*/ 42 w 81"/>
                <a:gd name="T33" fmla="*/ 20 h 158"/>
                <a:gd name="T34" fmla="*/ 29 w 81"/>
                <a:gd name="T35" fmla="*/ 4 h 158"/>
                <a:gd name="T36" fmla="*/ 18 w 81"/>
                <a:gd name="T37" fmla="*/ 7 h 158"/>
                <a:gd name="T38" fmla="*/ 12 w 81"/>
                <a:gd name="T39" fmla="*/ 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158">
                  <a:moveTo>
                    <a:pt x="12" y="2"/>
                  </a:moveTo>
                  <a:cubicBezTo>
                    <a:pt x="8" y="8"/>
                    <a:pt x="3" y="13"/>
                    <a:pt x="0" y="20"/>
                  </a:cubicBezTo>
                  <a:cubicBezTo>
                    <a:pt x="5" y="31"/>
                    <a:pt x="6" y="35"/>
                    <a:pt x="8" y="49"/>
                  </a:cubicBezTo>
                  <a:cubicBezTo>
                    <a:pt x="7" y="69"/>
                    <a:pt x="4" y="87"/>
                    <a:pt x="6" y="107"/>
                  </a:cubicBezTo>
                  <a:cubicBezTo>
                    <a:pt x="8" y="106"/>
                    <a:pt x="14" y="101"/>
                    <a:pt x="17" y="103"/>
                  </a:cubicBezTo>
                  <a:cubicBezTo>
                    <a:pt x="20" y="105"/>
                    <a:pt x="17" y="112"/>
                    <a:pt x="20" y="115"/>
                  </a:cubicBezTo>
                  <a:cubicBezTo>
                    <a:pt x="22" y="118"/>
                    <a:pt x="29" y="122"/>
                    <a:pt x="29" y="122"/>
                  </a:cubicBezTo>
                  <a:cubicBezTo>
                    <a:pt x="29" y="133"/>
                    <a:pt x="27" y="158"/>
                    <a:pt x="38" y="140"/>
                  </a:cubicBezTo>
                  <a:cubicBezTo>
                    <a:pt x="39" y="133"/>
                    <a:pt x="41" y="131"/>
                    <a:pt x="48" y="128"/>
                  </a:cubicBezTo>
                  <a:cubicBezTo>
                    <a:pt x="55" y="130"/>
                    <a:pt x="59" y="133"/>
                    <a:pt x="65" y="134"/>
                  </a:cubicBezTo>
                  <a:cubicBezTo>
                    <a:pt x="81" y="131"/>
                    <a:pt x="76" y="112"/>
                    <a:pt x="63" y="109"/>
                  </a:cubicBezTo>
                  <a:cubicBezTo>
                    <a:pt x="58" y="107"/>
                    <a:pt x="53" y="106"/>
                    <a:pt x="48" y="104"/>
                  </a:cubicBezTo>
                  <a:cubicBezTo>
                    <a:pt x="45" y="100"/>
                    <a:pt x="42" y="95"/>
                    <a:pt x="39" y="91"/>
                  </a:cubicBezTo>
                  <a:cubicBezTo>
                    <a:pt x="38" y="85"/>
                    <a:pt x="36" y="79"/>
                    <a:pt x="33" y="73"/>
                  </a:cubicBezTo>
                  <a:cubicBezTo>
                    <a:pt x="31" y="64"/>
                    <a:pt x="33" y="58"/>
                    <a:pt x="41" y="53"/>
                  </a:cubicBezTo>
                  <a:cubicBezTo>
                    <a:pt x="48" y="44"/>
                    <a:pt x="47" y="38"/>
                    <a:pt x="35" y="35"/>
                  </a:cubicBezTo>
                  <a:cubicBezTo>
                    <a:pt x="36" y="28"/>
                    <a:pt x="39" y="26"/>
                    <a:pt x="42" y="20"/>
                  </a:cubicBezTo>
                  <a:cubicBezTo>
                    <a:pt x="41" y="13"/>
                    <a:pt x="35" y="8"/>
                    <a:pt x="29" y="4"/>
                  </a:cubicBezTo>
                  <a:cubicBezTo>
                    <a:pt x="25" y="9"/>
                    <a:pt x="23" y="13"/>
                    <a:pt x="18" y="7"/>
                  </a:cubicBezTo>
                  <a:cubicBezTo>
                    <a:pt x="17" y="0"/>
                    <a:pt x="19" y="2"/>
                    <a:pt x="12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1" name="Freeform 65"/>
            <p:cNvSpPr>
              <a:spLocks/>
            </p:cNvSpPr>
            <p:nvPr/>
          </p:nvSpPr>
          <p:spPr bwMode="invGray">
            <a:xfrm>
              <a:off x="4121" y="3052"/>
              <a:ext cx="64" cy="79"/>
            </a:xfrm>
            <a:custGeom>
              <a:avLst/>
              <a:gdLst>
                <a:gd name="T0" fmla="*/ 52 w 85"/>
                <a:gd name="T1" fmla="*/ 0 h 105"/>
                <a:gd name="T2" fmla="*/ 44 w 85"/>
                <a:gd name="T3" fmla="*/ 18 h 105"/>
                <a:gd name="T4" fmla="*/ 32 w 85"/>
                <a:gd name="T5" fmla="*/ 30 h 105"/>
                <a:gd name="T6" fmla="*/ 16 w 85"/>
                <a:gd name="T7" fmla="*/ 35 h 105"/>
                <a:gd name="T8" fmla="*/ 8 w 85"/>
                <a:gd name="T9" fmla="*/ 48 h 105"/>
                <a:gd name="T10" fmla="*/ 4 w 85"/>
                <a:gd name="T11" fmla="*/ 74 h 105"/>
                <a:gd name="T12" fmla="*/ 13 w 85"/>
                <a:gd name="T13" fmla="*/ 71 h 105"/>
                <a:gd name="T14" fmla="*/ 25 w 85"/>
                <a:gd name="T15" fmla="*/ 62 h 105"/>
                <a:gd name="T16" fmla="*/ 34 w 85"/>
                <a:gd name="T17" fmla="*/ 69 h 105"/>
                <a:gd name="T18" fmla="*/ 58 w 85"/>
                <a:gd name="T19" fmla="*/ 99 h 105"/>
                <a:gd name="T20" fmla="*/ 71 w 85"/>
                <a:gd name="T21" fmla="*/ 72 h 105"/>
                <a:gd name="T22" fmla="*/ 85 w 85"/>
                <a:gd name="T23" fmla="*/ 68 h 105"/>
                <a:gd name="T24" fmla="*/ 74 w 85"/>
                <a:gd name="T25" fmla="*/ 39 h 105"/>
                <a:gd name="T26" fmla="*/ 52 w 85"/>
                <a:gd name="T2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5" h="105">
                  <a:moveTo>
                    <a:pt x="52" y="0"/>
                  </a:moveTo>
                  <a:cubicBezTo>
                    <a:pt x="50" y="6"/>
                    <a:pt x="47" y="12"/>
                    <a:pt x="44" y="18"/>
                  </a:cubicBezTo>
                  <a:cubicBezTo>
                    <a:pt x="43" y="28"/>
                    <a:pt x="42" y="28"/>
                    <a:pt x="32" y="30"/>
                  </a:cubicBezTo>
                  <a:cubicBezTo>
                    <a:pt x="27" y="33"/>
                    <a:pt x="21" y="33"/>
                    <a:pt x="16" y="35"/>
                  </a:cubicBezTo>
                  <a:cubicBezTo>
                    <a:pt x="13" y="39"/>
                    <a:pt x="11" y="44"/>
                    <a:pt x="8" y="48"/>
                  </a:cubicBezTo>
                  <a:cubicBezTo>
                    <a:pt x="4" y="66"/>
                    <a:pt x="0" y="42"/>
                    <a:pt x="4" y="74"/>
                  </a:cubicBezTo>
                  <a:cubicBezTo>
                    <a:pt x="7" y="73"/>
                    <a:pt x="10" y="73"/>
                    <a:pt x="13" y="71"/>
                  </a:cubicBezTo>
                  <a:cubicBezTo>
                    <a:pt x="19" y="67"/>
                    <a:pt x="17" y="64"/>
                    <a:pt x="25" y="62"/>
                  </a:cubicBezTo>
                  <a:cubicBezTo>
                    <a:pt x="32" y="59"/>
                    <a:pt x="31" y="64"/>
                    <a:pt x="34" y="69"/>
                  </a:cubicBezTo>
                  <a:cubicBezTo>
                    <a:pt x="37" y="82"/>
                    <a:pt x="44" y="96"/>
                    <a:pt x="58" y="99"/>
                  </a:cubicBezTo>
                  <a:cubicBezTo>
                    <a:pt x="70" y="105"/>
                    <a:pt x="60" y="78"/>
                    <a:pt x="71" y="72"/>
                  </a:cubicBezTo>
                  <a:cubicBezTo>
                    <a:pt x="78" y="74"/>
                    <a:pt x="80" y="74"/>
                    <a:pt x="85" y="68"/>
                  </a:cubicBezTo>
                  <a:cubicBezTo>
                    <a:pt x="82" y="56"/>
                    <a:pt x="80" y="49"/>
                    <a:pt x="74" y="39"/>
                  </a:cubicBezTo>
                  <a:cubicBezTo>
                    <a:pt x="73" y="6"/>
                    <a:pt x="80" y="6"/>
                    <a:pt x="5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2" name="Freeform 66"/>
            <p:cNvSpPr>
              <a:spLocks/>
            </p:cNvSpPr>
            <p:nvPr/>
          </p:nvSpPr>
          <p:spPr bwMode="invGray">
            <a:xfrm>
              <a:off x="4197" y="3193"/>
              <a:ext cx="29" cy="49"/>
            </a:xfrm>
            <a:custGeom>
              <a:avLst/>
              <a:gdLst>
                <a:gd name="T0" fmla="*/ 6 w 38"/>
                <a:gd name="T1" fmla="*/ 27 h 66"/>
                <a:gd name="T2" fmla="*/ 26 w 38"/>
                <a:gd name="T3" fmla="*/ 66 h 66"/>
                <a:gd name="T4" fmla="*/ 30 w 38"/>
                <a:gd name="T5" fmla="*/ 52 h 66"/>
                <a:gd name="T6" fmla="*/ 38 w 38"/>
                <a:gd name="T7" fmla="*/ 40 h 66"/>
                <a:gd name="T8" fmla="*/ 30 w 38"/>
                <a:gd name="T9" fmla="*/ 25 h 66"/>
                <a:gd name="T10" fmla="*/ 20 w 38"/>
                <a:gd name="T11" fmla="*/ 13 h 66"/>
                <a:gd name="T12" fmla="*/ 11 w 38"/>
                <a:gd name="T13" fmla="*/ 1 h 66"/>
                <a:gd name="T14" fmla="*/ 2 w 38"/>
                <a:gd name="T15" fmla="*/ 12 h 66"/>
                <a:gd name="T16" fmla="*/ 6 w 38"/>
                <a:gd name="T17" fmla="*/ 2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66">
                  <a:moveTo>
                    <a:pt x="6" y="27"/>
                  </a:moveTo>
                  <a:cubicBezTo>
                    <a:pt x="8" y="52"/>
                    <a:pt x="5" y="58"/>
                    <a:pt x="26" y="66"/>
                  </a:cubicBezTo>
                  <a:cubicBezTo>
                    <a:pt x="36" y="63"/>
                    <a:pt x="33" y="61"/>
                    <a:pt x="30" y="52"/>
                  </a:cubicBezTo>
                  <a:cubicBezTo>
                    <a:pt x="28" y="41"/>
                    <a:pt x="34" y="49"/>
                    <a:pt x="38" y="40"/>
                  </a:cubicBezTo>
                  <a:cubicBezTo>
                    <a:pt x="34" y="35"/>
                    <a:pt x="33" y="30"/>
                    <a:pt x="30" y="25"/>
                  </a:cubicBezTo>
                  <a:cubicBezTo>
                    <a:pt x="29" y="14"/>
                    <a:pt x="30" y="0"/>
                    <a:pt x="20" y="13"/>
                  </a:cubicBezTo>
                  <a:cubicBezTo>
                    <a:pt x="14" y="9"/>
                    <a:pt x="12" y="8"/>
                    <a:pt x="11" y="1"/>
                  </a:cubicBezTo>
                  <a:cubicBezTo>
                    <a:pt x="5" y="4"/>
                    <a:pt x="3" y="5"/>
                    <a:pt x="2" y="12"/>
                  </a:cubicBezTo>
                  <a:cubicBezTo>
                    <a:pt x="3" y="25"/>
                    <a:pt x="0" y="21"/>
                    <a:pt x="6" y="2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3" name="Freeform 67"/>
            <p:cNvSpPr>
              <a:spLocks/>
            </p:cNvSpPr>
            <p:nvPr/>
          </p:nvSpPr>
          <p:spPr bwMode="invGray">
            <a:xfrm>
              <a:off x="4181" y="3275"/>
              <a:ext cx="18" cy="17"/>
            </a:xfrm>
            <a:custGeom>
              <a:avLst/>
              <a:gdLst>
                <a:gd name="T0" fmla="*/ 0 w 24"/>
                <a:gd name="T1" fmla="*/ 0 h 23"/>
                <a:gd name="T2" fmla="*/ 6 w 24"/>
                <a:gd name="T3" fmla="*/ 23 h 23"/>
                <a:gd name="T4" fmla="*/ 24 w 24"/>
                <a:gd name="T5" fmla="*/ 11 h 23"/>
                <a:gd name="T6" fmla="*/ 0 w 24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3">
                  <a:moveTo>
                    <a:pt x="0" y="0"/>
                  </a:moveTo>
                  <a:cubicBezTo>
                    <a:pt x="1" y="8"/>
                    <a:pt x="3" y="16"/>
                    <a:pt x="6" y="23"/>
                  </a:cubicBezTo>
                  <a:cubicBezTo>
                    <a:pt x="19" y="20"/>
                    <a:pt x="19" y="22"/>
                    <a:pt x="24" y="11"/>
                  </a:cubicBezTo>
                  <a:cubicBezTo>
                    <a:pt x="20" y="0"/>
                    <a:pt x="4" y="8"/>
                    <a:pt x="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4" name="Freeform 68"/>
            <p:cNvSpPr>
              <a:spLocks/>
            </p:cNvSpPr>
            <p:nvPr/>
          </p:nvSpPr>
          <p:spPr bwMode="invGray">
            <a:xfrm>
              <a:off x="4208" y="3265"/>
              <a:ext cx="45" cy="37"/>
            </a:xfrm>
            <a:custGeom>
              <a:avLst/>
              <a:gdLst>
                <a:gd name="T0" fmla="*/ 9 w 60"/>
                <a:gd name="T1" fmla="*/ 0 h 49"/>
                <a:gd name="T2" fmla="*/ 0 w 60"/>
                <a:gd name="T3" fmla="*/ 18 h 49"/>
                <a:gd name="T4" fmla="*/ 28 w 60"/>
                <a:gd name="T5" fmla="*/ 33 h 49"/>
                <a:gd name="T6" fmla="*/ 42 w 60"/>
                <a:gd name="T7" fmla="*/ 46 h 49"/>
                <a:gd name="T8" fmla="*/ 60 w 60"/>
                <a:gd name="T9" fmla="*/ 42 h 49"/>
                <a:gd name="T10" fmla="*/ 49 w 60"/>
                <a:gd name="T11" fmla="*/ 24 h 49"/>
                <a:gd name="T12" fmla="*/ 28 w 60"/>
                <a:gd name="T13" fmla="*/ 3 h 49"/>
                <a:gd name="T14" fmla="*/ 19 w 60"/>
                <a:gd name="T15" fmla="*/ 16 h 49"/>
                <a:gd name="T16" fmla="*/ 9 w 60"/>
                <a:gd name="T1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49">
                  <a:moveTo>
                    <a:pt x="9" y="0"/>
                  </a:moveTo>
                  <a:cubicBezTo>
                    <a:pt x="8" y="7"/>
                    <a:pt x="0" y="18"/>
                    <a:pt x="0" y="18"/>
                  </a:cubicBezTo>
                  <a:cubicBezTo>
                    <a:pt x="2" y="36"/>
                    <a:pt x="9" y="31"/>
                    <a:pt x="28" y="33"/>
                  </a:cubicBezTo>
                  <a:cubicBezTo>
                    <a:pt x="33" y="40"/>
                    <a:pt x="33" y="44"/>
                    <a:pt x="42" y="46"/>
                  </a:cubicBezTo>
                  <a:cubicBezTo>
                    <a:pt x="49" y="49"/>
                    <a:pt x="56" y="49"/>
                    <a:pt x="60" y="42"/>
                  </a:cubicBezTo>
                  <a:cubicBezTo>
                    <a:pt x="58" y="32"/>
                    <a:pt x="59" y="26"/>
                    <a:pt x="49" y="24"/>
                  </a:cubicBezTo>
                  <a:cubicBezTo>
                    <a:pt x="47" y="12"/>
                    <a:pt x="41" y="5"/>
                    <a:pt x="28" y="3"/>
                  </a:cubicBezTo>
                  <a:cubicBezTo>
                    <a:pt x="23" y="10"/>
                    <a:pt x="30" y="23"/>
                    <a:pt x="19" y="16"/>
                  </a:cubicBezTo>
                  <a:cubicBezTo>
                    <a:pt x="17" y="6"/>
                    <a:pt x="20" y="0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5" name="Freeform 69"/>
            <p:cNvSpPr>
              <a:spLocks/>
            </p:cNvSpPr>
            <p:nvPr/>
          </p:nvSpPr>
          <p:spPr bwMode="invGray">
            <a:xfrm>
              <a:off x="4277" y="3335"/>
              <a:ext cx="24" cy="33"/>
            </a:xfrm>
            <a:custGeom>
              <a:avLst/>
              <a:gdLst>
                <a:gd name="T0" fmla="*/ 28 w 32"/>
                <a:gd name="T1" fmla="*/ 0 h 44"/>
                <a:gd name="T2" fmla="*/ 10 w 32"/>
                <a:gd name="T3" fmla="*/ 11 h 44"/>
                <a:gd name="T4" fmla="*/ 12 w 32"/>
                <a:gd name="T5" fmla="*/ 32 h 44"/>
                <a:gd name="T6" fmla="*/ 24 w 32"/>
                <a:gd name="T7" fmla="*/ 36 h 44"/>
                <a:gd name="T8" fmla="*/ 28 w 32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6" name="Freeform 70"/>
            <p:cNvSpPr>
              <a:spLocks/>
            </p:cNvSpPr>
            <p:nvPr/>
          </p:nvSpPr>
          <p:spPr bwMode="invGray">
            <a:xfrm>
              <a:off x="4544" y="3293"/>
              <a:ext cx="46" cy="47"/>
            </a:xfrm>
            <a:custGeom>
              <a:avLst/>
              <a:gdLst>
                <a:gd name="T0" fmla="*/ 7 w 61"/>
                <a:gd name="T1" fmla="*/ 0 h 63"/>
                <a:gd name="T2" fmla="*/ 0 w 61"/>
                <a:gd name="T3" fmla="*/ 14 h 63"/>
                <a:gd name="T4" fmla="*/ 24 w 61"/>
                <a:gd name="T5" fmla="*/ 35 h 63"/>
                <a:gd name="T6" fmla="*/ 36 w 61"/>
                <a:gd name="T7" fmla="*/ 54 h 63"/>
                <a:gd name="T8" fmla="*/ 46 w 61"/>
                <a:gd name="T9" fmla="*/ 63 h 63"/>
                <a:gd name="T10" fmla="*/ 61 w 61"/>
                <a:gd name="T11" fmla="*/ 56 h 63"/>
                <a:gd name="T12" fmla="*/ 33 w 61"/>
                <a:gd name="T13" fmla="*/ 17 h 63"/>
                <a:gd name="T14" fmla="*/ 7 w 61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63">
                  <a:moveTo>
                    <a:pt x="7" y="0"/>
                  </a:moveTo>
                  <a:cubicBezTo>
                    <a:pt x="6" y="6"/>
                    <a:pt x="3" y="9"/>
                    <a:pt x="0" y="14"/>
                  </a:cubicBezTo>
                  <a:cubicBezTo>
                    <a:pt x="7" y="23"/>
                    <a:pt x="13" y="31"/>
                    <a:pt x="24" y="35"/>
                  </a:cubicBezTo>
                  <a:cubicBezTo>
                    <a:pt x="27" y="42"/>
                    <a:pt x="31" y="48"/>
                    <a:pt x="36" y="54"/>
                  </a:cubicBezTo>
                  <a:cubicBezTo>
                    <a:pt x="37" y="61"/>
                    <a:pt x="40" y="59"/>
                    <a:pt x="46" y="63"/>
                  </a:cubicBezTo>
                  <a:cubicBezTo>
                    <a:pt x="54" y="62"/>
                    <a:pt x="56" y="62"/>
                    <a:pt x="61" y="56"/>
                  </a:cubicBezTo>
                  <a:cubicBezTo>
                    <a:pt x="59" y="46"/>
                    <a:pt x="42" y="23"/>
                    <a:pt x="33" y="17"/>
                  </a:cubicBezTo>
                  <a:cubicBezTo>
                    <a:pt x="23" y="10"/>
                    <a:pt x="14" y="9"/>
                    <a:pt x="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7" name="Freeform 71"/>
            <p:cNvSpPr>
              <a:spLocks/>
            </p:cNvSpPr>
            <p:nvPr/>
          </p:nvSpPr>
          <p:spPr bwMode="invGray">
            <a:xfrm>
              <a:off x="4147" y="3352"/>
              <a:ext cx="46" cy="50"/>
            </a:xfrm>
            <a:custGeom>
              <a:avLst/>
              <a:gdLst>
                <a:gd name="T0" fmla="*/ 28 w 61"/>
                <a:gd name="T1" fmla="*/ 7 h 67"/>
                <a:gd name="T2" fmla="*/ 30 w 61"/>
                <a:gd name="T3" fmla="*/ 34 h 67"/>
                <a:gd name="T4" fmla="*/ 16 w 61"/>
                <a:gd name="T5" fmla="*/ 43 h 67"/>
                <a:gd name="T6" fmla="*/ 22 w 61"/>
                <a:gd name="T7" fmla="*/ 67 h 67"/>
                <a:gd name="T8" fmla="*/ 48 w 61"/>
                <a:gd name="T9" fmla="*/ 58 h 67"/>
                <a:gd name="T10" fmla="*/ 60 w 61"/>
                <a:gd name="T11" fmla="*/ 47 h 67"/>
                <a:gd name="T12" fmla="*/ 51 w 61"/>
                <a:gd name="T13" fmla="*/ 28 h 67"/>
                <a:gd name="T14" fmla="*/ 57 w 61"/>
                <a:gd name="T15" fmla="*/ 14 h 67"/>
                <a:gd name="T16" fmla="*/ 55 w 61"/>
                <a:gd name="T17" fmla="*/ 2 h 67"/>
                <a:gd name="T18" fmla="*/ 46 w 61"/>
                <a:gd name="T19" fmla="*/ 4 h 67"/>
                <a:gd name="T20" fmla="*/ 51 w 61"/>
                <a:gd name="T21" fmla="*/ 5 h 67"/>
                <a:gd name="T22" fmla="*/ 49 w 61"/>
                <a:gd name="T23" fmla="*/ 16 h 67"/>
                <a:gd name="T24" fmla="*/ 43 w 61"/>
                <a:gd name="T25" fmla="*/ 23 h 67"/>
                <a:gd name="T26" fmla="*/ 28 w 61"/>
                <a:gd name="T27" fmla="*/ 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" h="67">
                  <a:moveTo>
                    <a:pt x="28" y="7"/>
                  </a:moveTo>
                  <a:cubicBezTo>
                    <a:pt x="17" y="15"/>
                    <a:pt x="24" y="25"/>
                    <a:pt x="30" y="34"/>
                  </a:cubicBezTo>
                  <a:cubicBezTo>
                    <a:pt x="27" y="44"/>
                    <a:pt x="26" y="44"/>
                    <a:pt x="16" y="43"/>
                  </a:cubicBezTo>
                  <a:cubicBezTo>
                    <a:pt x="0" y="46"/>
                    <a:pt x="13" y="63"/>
                    <a:pt x="22" y="67"/>
                  </a:cubicBezTo>
                  <a:cubicBezTo>
                    <a:pt x="31" y="65"/>
                    <a:pt x="39" y="60"/>
                    <a:pt x="48" y="58"/>
                  </a:cubicBezTo>
                  <a:cubicBezTo>
                    <a:pt x="51" y="52"/>
                    <a:pt x="54" y="50"/>
                    <a:pt x="60" y="47"/>
                  </a:cubicBezTo>
                  <a:cubicBezTo>
                    <a:pt x="61" y="40"/>
                    <a:pt x="51" y="28"/>
                    <a:pt x="51" y="28"/>
                  </a:cubicBezTo>
                  <a:cubicBezTo>
                    <a:pt x="52" y="22"/>
                    <a:pt x="55" y="19"/>
                    <a:pt x="57" y="14"/>
                  </a:cubicBezTo>
                  <a:cubicBezTo>
                    <a:pt x="56" y="10"/>
                    <a:pt x="58" y="5"/>
                    <a:pt x="55" y="2"/>
                  </a:cubicBezTo>
                  <a:cubicBezTo>
                    <a:pt x="53" y="0"/>
                    <a:pt x="48" y="2"/>
                    <a:pt x="46" y="4"/>
                  </a:cubicBezTo>
                  <a:cubicBezTo>
                    <a:pt x="45" y="5"/>
                    <a:pt x="49" y="5"/>
                    <a:pt x="51" y="5"/>
                  </a:cubicBezTo>
                  <a:cubicBezTo>
                    <a:pt x="57" y="10"/>
                    <a:pt x="52" y="9"/>
                    <a:pt x="49" y="16"/>
                  </a:cubicBezTo>
                  <a:cubicBezTo>
                    <a:pt x="58" y="23"/>
                    <a:pt x="50" y="22"/>
                    <a:pt x="43" y="23"/>
                  </a:cubicBezTo>
                  <a:cubicBezTo>
                    <a:pt x="34" y="22"/>
                    <a:pt x="31" y="16"/>
                    <a:pt x="28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8" name="Freeform 72"/>
            <p:cNvSpPr>
              <a:spLocks/>
            </p:cNvSpPr>
            <p:nvPr/>
          </p:nvSpPr>
          <p:spPr bwMode="invGray">
            <a:xfrm>
              <a:off x="4098" y="3371"/>
              <a:ext cx="32" cy="27"/>
            </a:xfrm>
            <a:custGeom>
              <a:avLst/>
              <a:gdLst>
                <a:gd name="T0" fmla="*/ 21 w 43"/>
                <a:gd name="T1" fmla="*/ 3 h 36"/>
                <a:gd name="T2" fmla="*/ 6 w 43"/>
                <a:gd name="T3" fmla="*/ 6 h 36"/>
                <a:gd name="T4" fmla="*/ 33 w 43"/>
                <a:gd name="T5" fmla="*/ 36 h 36"/>
                <a:gd name="T6" fmla="*/ 42 w 43"/>
                <a:gd name="T7" fmla="*/ 30 h 36"/>
                <a:gd name="T8" fmla="*/ 21 w 43"/>
                <a:gd name="T9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6">
                  <a:moveTo>
                    <a:pt x="21" y="3"/>
                  </a:moveTo>
                  <a:cubicBezTo>
                    <a:pt x="14" y="0"/>
                    <a:pt x="12" y="2"/>
                    <a:pt x="6" y="6"/>
                  </a:cubicBezTo>
                  <a:cubicBezTo>
                    <a:pt x="0" y="17"/>
                    <a:pt x="23" y="32"/>
                    <a:pt x="33" y="36"/>
                  </a:cubicBezTo>
                  <a:cubicBezTo>
                    <a:pt x="36" y="35"/>
                    <a:pt x="42" y="34"/>
                    <a:pt x="42" y="30"/>
                  </a:cubicBezTo>
                  <a:cubicBezTo>
                    <a:pt x="43" y="24"/>
                    <a:pt x="27" y="3"/>
                    <a:pt x="21" y="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9" name="Freeform 73"/>
            <p:cNvSpPr>
              <a:spLocks/>
            </p:cNvSpPr>
            <p:nvPr/>
          </p:nvSpPr>
          <p:spPr bwMode="invGray">
            <a:xfrm>
              <a:off x="4077" y="3342"/>
              <a:ext cx="24" cy="31"/>
            </a:xfrm>
            <a:custGeom>
              <a:avLst/>
              <a:gdLst>
                <a:gd name="T0" fmla="*/ 21 w 32"/>
                <a:gd name="T1" fmla="*/ 0 h 41"/>
                <a:gd name="T2" fmla="*/ 0 w 32"/>
                <a:gd name="T3" fmla="*/ 26 h 41"/>
                <a:gd name="T4" fmla="*/ 16 w 32"/>
                <a:gd name="T5" fmla="*/ 24 h 41"/>
                <a:gd name="T6" fmla="*/ 19 w 32"/>
                <a:gd name="T7" fmla="*/ 29 h 41"/>
                <a:gd name="T8" fmla="*/ 16 w 32"/>
                <a:gd name="T9" fmla="*/ 35 h 41"/>
                <a:gd name="T10" fmla="*/ 30 w 32"/>
                <a:gd name="T11" fmla="*/ 21 h 41"/>
                <a:gd name="T12" fmla="*/ 24 w 32"/>
                <a:gd name="T13" fmla="*/ 9 h 41"/>
                <a:gd name="T14" fmla="*/ 21 w 32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41">
                  <a:moveTo>
                    <a:pt x="21" y="0"/>
                  </a:moveTo>
                  <a:cubicBezTo>
                    <a:pt x="15" y="10"/>
                    <a:pt x="6" y="16"/>
                    <a:pt x="0" y="26"/>
                  </a:cubicBezTo>
                  <a:cubicBezTo>
                    <a:pt x="7" y="27"/>
                    <a:pt x="10" y="27"/>
                    <a:pt x="16" y="24"/>
                  </a:cubicBezTo>
                  <a:cubicBezTo>
                    <a:pt x="17" y="26"/>
                    <a:pt x="19" y="27"/>
                    <a:pt x="19" y="29"/>
                  </a:cubicBezTo>
                  <a:cubicBezTo>
                    <a:pt x="19" y="31"/>
                    <a:pt x="15" y="33"/>
                    <a:pt x="16" y="35"/>
                  </a:cubicBezTo>
                  <a:cubicBezTo>
                    <a:pt x="19" y="41"/>
                    <a:pt x="29" y="23"/>
                    <a:pt x="30" y="21"/>
                  </a:cubicBezTo>
                  <a:cubicBezTo>
                    <a:pt x="32" y="9"/>
                    <a:pt x="26" y="19"/>
                    <a:pt x="24" y="9"/>
                  </a:cubicBezTo>
                  <a:cubicBezTo>
                    <a:pt x="25" y="1"/>
                    <a:pt x="27" y="4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0" name="Freeform 74"/>
            <p:cNvSpPr>
              <a:spLocks/>
            </p:cNvSpPr>
            <p:nvPr/>
          </p:nvSpPr>
          <p:spPr bwMode="invGray">
            <a:xfrm>
              <a:off x="4111" y="3353"/>
              <a:ext cx="34" cy="24"/>
            </a:xfrm>
            <a:custGeom>
              <a:avLst/>
              <a:gdLst>
                <a:gd name="T0" fmla="*/ 21 w 45"/>
                <a:gd name="T1" fmla="*/ 0 h 32"/>
                <a:gd name="T2" fmla="*/ 0 w 45"/>
                <a:gd name="T3" fmla="*/ 7 h 32"/>
                <a:gd name="T4" fmla="*/ 27 w 45"/>
                <a:gd name="T5" fmla="*/ 31 h 32"/>
                <a:gd name="T6" fmla="*/ 45 w 45"/>
                <a:gd name="T7" fmla="*/ 24 h 32"/>
                <a:gd name="T8" fmla="*/ 22 w 45"/>
                <a:gd name="T9" fmla="*/ 10 h 32"/>
                <a:gd name="T10" fmla="*/ 21 w 45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2">
                  <a:moveTo>
                    <a:pt x="21" y="0"/>
                  </a:moveTo>
                  <a:cubicBezTo>
                    <a:pt x="10" y="1"/>
                    <a:pt x="8" y="1"/>
                    <a:pt x="0" y="7"/>
                  </a:cubicBezTo>
                  <a:cubicBezTo>
                    <a:pt x="3" y="20"/>
                    <a:pt x="15" y="29"/>
                    <a:pt x="27" y="31"/>
                  </a:cubicBezTo>
                  <a:cubicBezTo>
                    <a:pt x="36" y="30"/>
                    <a:pt x="41" y="32"/>
                    <a:pt x="45" y="24"/>
                  </a:cubicBezTo>
                  <a:cubicBezTo>
                    <a:pt x="32" y="16"/>
                    <a:pt x="30" y="23"/>
                    <a:pt x="22" y="10"/>
                  </a:cubicBezTo>
                  <a:cubicBezTo>
                    <a:pt x="21" y="2"/>
                    <a:pt x="21" y="5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1" name="Freeform 75"/>
            <p:cNvSpPr>
              <a:spLocks/>
            </p:cNvSpPr>
            <p:nvPr/>
          </p:nvSpPr>
          <p:spPr bwMode="invGray">
            <a:xfrm>
              <a:off x="4062" y="3021"/>
              <a:ext cx="27" cy="55"/>
            </a:xfrm>
            <a:custGeom>
              <a:avLst/>
              <a:gdLst>
                <a:gd name="T0" fmla="*/ 30 w 35"/>
                <a:gd name="T1" fmla="*/ 0 h 74"/>
                <a:gd name="T2" fmla="*/ 21 w 35"/>
                <a:gd name="T3" fmla="*/ 15 h 74"/>
                <a:gd name="T4" fmla="*/ 9 w 35"/>
                <a:gd name="T5" fmla="*/ 36 h 74"/>
                <a:gd name="T6" fmla="*/ 0 w 35"/>
                <a:gd name="T7" fmla="*/ 59 h 74"/>
                <a:gd name="T8" fmla="*/ 8 w 35"/>
                <a:gd name="T9" fmla="*/ 74 h 74"/>
                <a:gd name="T10" fmla="*/ 20 w 35"/>
                <a:gd name="T11" fmla="*/ 59 h 74"/>
                <a:gd name="T12" fmla="*/ 35 w 35"/>
                <a:gd name="T13" fmla="*/ 32 h 74"/>
                <a:gd name="T14" fmla="*/ 30 w 3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74">
                  <a:moveTo>
                    <a:pt x="30" y="0"/>
                  </a:moveTo>
                  <a:cubicBezTo>
                    <a:pt x="33" y="8"/>
                    <a:pt x="29" y="14"/>
                    <a:pt x="21" y="15"/>
                  </a:cubicBezTo>
                  <a:cubicBezTo>
                    <a:pt x="19" y="27"/>
                    <a:pt x="24" y="33"/>
                    <a:pt x="9" y="36"/>
                  </a:cubicBezTo>
                  <a:cubicBezTo>
                    <a:pt x="13" y="50"/>
                    <a:pt x="12" y="52"/>
                    <a:pt x="0" y="59"/>
                  </a:cubicBezTo>
                  <a:cubicBezTo>
                    <a:pt x="3" y="64"/>
                    <a:pt x="5" y="69"/>
                    <a:pt x="8" y="74"/>
                  </a:cubicBezTo>
                  <a:cubicBezTo>
                    <a:pt x="15" y="71"/>
                    <a:pt x="16" y="65"/>
                    <a:pt x="20" y="59"/>
                  </a:cubicBezTo>
                  <a:cubicBezTo>
                    <a:pt x="22" y="47"/>
                    <a:pt x="28" y="41"/>
                    <a:pt x="35" y="32"/>
                  </a:cubicBezTo>
                  <a:cubicBezTo>
                    <a:pt x="34" y="26"/>
                    <a:pt x="30" y="8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2" name="Freeform 76"/>
            <p:cNvSpPr>
              <a:spLocks/>
            </p:cNvSpPr>
            <p:nvPr/>
          </p:nvSpPr>
          <p:spPr bwMode="invGray">
            <a:xfrm>
              <a:off x="4113" y="3012"/>
              <a:ext cx="19" cy="55"/>
            </a:xfrm>
            <a:custGeom>
              <a:avLst/>
              <a:gdLst>
                <a:gd name="T0" fmla="*/ 13 w 25"/>
                <a:gd name="T1" fmla="*/ 7 h 73"/>
                <a:gd name="T2" fmla="*/ 4 w 25"/>
                <a:gd name="T3" fmla="*/ 8 h 73"/>
                <a:gd name="T4" fmla="*/ 0 w 25"/>
                <a:gd name="T5" fmla="*/ 22 h 73"/>
                <a:gd name="T6" fmla="*/ 15 w 25"/>
                <a:gd name="T7" fmla="*/ 41 h 73"/>
                <a:gd name="T8" fmla="*/ 25 w 25"/>
                <a:gd name="T9" fmla="*/ 56 h 73"/>
                <a:gd name="T10" fmla="*/ 16 w 25"/>
                <a:gd name="T11" fmla="*/ 20 h 73"/>
                <a:gd name="T12" fmla="*/ 13 w 25"/>
                <a:gd name="T13" fmla="*/ 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73">
                  <a:moveTo>
                    <a:pt x="13" y="7"/>
                  </a:moveTo>
                  <a:cubicBezTo>
                    <a:pt x="9" y="0"/>
                    <a:pt x="7" y="2"/>
                    <a:pt x="4" y="8"/>
                  </a:cubicBezTo>
                  <a:cubicBezTo>
                    <a:pt x="3" y="13"/>
                    <a:pt x="1" y="17"/>
                    <a:pt x="0" y="22"/>
                  </a:cubicBezTo>
                  <a:cubicBezTo>
                    <a:pt x="1" y="35"/>
                    <a:pt x="6" y="33"/>
                    <a:pt x="15" y="41"/>
                  </a:cubicBezTo>
                  <a:cubicBezTo>
                    <a:pt x="16" y="52"/>
                    <a:pt x="15" y="73"/>
                    <a:pt x="25" y="56"/>
                  </a:cubicBezTo>
                  <a:cubicBezTo>
                    <a:pt x="24" y="33"/>
                    <a:pt x="23" y="36"/>
                    <a:pt x="16" y="20"/>
                  </a:cubicBezTo>
                  <a:cubicBezTo>
                    <a:pt x="15" y="11"/>
                    <a:pt x="16" y="15"/>
                    <a:pt x="13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3" name="Freeform 77"/>
            <p:cNvSpPr>
              <a:spLocks/>
            </p:cNvSpPr>
            <p:nvPr/>
          </p:nvSpPr>
          <p:spPr bwMode="invGray">
            <a:xfrm>
              <a:off x="4135" y="2995"/>
              <a:ext cx="10" cy="25"/>
            </a:xfrm>
            <a:custGeom>
              <a:avLst/>
              <a:gdLst>
                <a:gd name="T0" fmla="*/ 11 w 14"/>
                <a:gd name="T1" fmla="*/ 0 h 33"/>
                <a:gd name="T2" fmla="*/ 1 w 14"/>
                <a:gd name="T3" fmla="*/ 10 h 33"/>
                <a:gd name="T4" fmla="*/ 11 w 14"/>
                <a:gd name="T5" fmla="*/ 25 h 33"/>
                <a:gd name="T6" fmla="*/ 11 w 14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3">
                  <a:moveTo>
                    <a:pt x="11" y="0"/>
                  </a:moveTo>
                  <a:cubicBezTo>
                    <a:pt x="7" y="3"/>
                    <a:pt x="5" y="7"/>
                    <a:pt x="1" y="10"/>
                  </a:cubicBezTo>
                  <a:cubicBezTo>
                    <a:pt x="2" y="18"/>
                    <a:pt x="0" y="33"/>
                    <a:pt x="11" y="25"/>
                  </a:cubicBezTo>
                  <a:cubicBezTo>
                    <a:pt x="14" y="15"/>
                    <a:pt x="5" y="4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4" name="Freeform 78"/>
            <p:cNvSpPr>
              <a:spLocks/>
            </p:cNvSpPr>
            <p:nvPr/>
          </p:nvSpPr>
          <p:spPr bwMode="invGray">
            <a:xfrm>
              <a:off x="4145" y="3007"/>
              <a:ext cx="21" cy="48"/>
            </a:xfrm>
            <a:custGeom>
              <a:avLst/>
              <a:gdLst>
                <a:gd name="T0" fmla="*/ 5 w 28"/>
                <a:gd name="T1" fmla="*/ 0 h 64"/>
                <a:gd name="T2" fmla="*/ 11 w 28"/>
                <a:gd name="T3" fmla="*/ 14 h 64"/>
                <a:gd name="T4" fmla="*/ 20 w 28"/>
                <a:gd name="T5" fmla="*/ 21 h 64"/>
                <a:gd name="T6" fmla="*/ 8 w 28"/>
                <a:gd name="T7" fmla="*/ 39 h 64"/>
                <a:gd name="T8" fmla="*/ 0 w 28"/>
                <a:gd name="T9" fmla="*/ 56 h 64"/>
                <a:gd name="T10" fmla="*/ 11 w 28"/>
                <a:gd name="T11" fmla="*/ 57 h 64"/>
                <a:gd name="T12" fmla="*/ 26 w 28"/>
                <a:gd name="T13" fmla="*/ 26 h 64"/>
                <a:gd name="T14" fmla="*/ 5 w 28"/>
                <a:gd name="T1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64">
                  <a:moveTo>
                    <a:pt x="5" y="0"/>
                  </a:moveTo>
                  <a:cubicBezTo>
                    <a:pt x="6" y="5"/>
                    <a:pt x="7" y="10"/>
                    <a:pt x="11" y="14"/>
                  </a:cubicBezTo>
                  <a:cubicBezTo>
                    <a:pt x="14" y="17"/>
                    <a:pt x="20" y="21"/>
                    <a:pt x="20" y="21"/>
                  </a:cubicBezTo>
                  <a:cubicBezTo>
                    <a:pt x="9" y="27"/>
                    <a:pt x="0" y="23"/>
                    <a:pt x="8" y="39"/>
                  </a:cubicBezTo>
                  <a:cubicBezTo>
                    <a:pt x="6" y="47"/>
                    <a:pt x="4" y="50"/>
                    <a:pt x="0" y="56"/>
                  </a:cubicBezTo>
                  <a:cubicBezTo>
                    <a:pt x="4" y="62"/>
                    <a:pt x="7" y="64"/>
                    <a:pt x="11" y="57"/>
                  </a:cubicBezTo>
                  <a:cubicBezTo>
                    <a:pt x="13" y="43"/>
                    <a:pt x="10" y="29"/>
                    <a:pt x="26" y="26"/>
                  </a:cubicBezTo>
                  <a:cubicBezTo>
                    <a:pt x="28" y="15"/>
                    <a:pt x="14" y="4"/>
                    <a:pt x="5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5" name="Freeform 79"/>
            <p:cNvSpPr>
              <a:spLocks/>
            </p:cNvSpPr>
            <p:nvPr/>
          </p:nvSpPr>
          <p:spPr bwMode="invGray">
            <a:xfrm>
              <a:off x="3876" y="3076"/>
              <a:ext cx="12" cy="27"/>
            </a:xfrm>
            <a:custGeom>
              <a:avLst/>
              <a:gdLst>
                <a:gd name="T0" fmla="*/ 14 w 16"/>
                <a:gd name="T1" fmla="*/ 3 h 36"/>
                <a:gd name="T2" fmla="*/ 0 w 16"/>
                <a:gd name="T3" fmla="*/ 7 h 36"/>
                <a:gd name="T4" fmla="*/ 8 w 16"/>
                <a:gd name="T5" fmla="*/ 22 h 36"/>
                <a:gd name="T6" fmla="*/ 14 w 16"/>
                <a:gd name="T7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6">
                  <a:moveTo>
                    <a:pt x="14" y="3"/>
                  </a:moveTo>
                  <a:cubicBezTo>
                    <a:pt x="7" y="0"/>
                    <a:pt x="4" y="1"/>
                    <a:pt x="0" y="7"/>
                  </a:cubicBezTo>
                  <a:cubicBezTo>
                    <a:pt x="3" y="14"/>
                    <a:pt x="2" y="17"/>
                    <a:pt x="8" y="22"/>
                  </a:cubicBezTo>
                  <a:cubicBezTo>
                    <a:pt x="16" y="36"/>
                    <a:pt x="11" y="7"/>
                    <a:pt x="14" y="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6" name="Freeform 80"/>
            <p:cNvSpPr>
              <a:spLocks/>
            </p:cNvSpPr>
            <p:nvPr/>
          </p:nvSpPr>
          <p:spPr bwMode="invGray">
            <a:xfrm>
              <a:off x="3866" y="3053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7" name="Freeform 81"/>
            <p:cNvSpPr>
              <a:spLocks/>
            </p:cNvSpPr>
            <p:nvPr/>
          </p:nvSpPr>
          <p:spPr bwMode="invGray">
            <a:xfrm>
              <a:off x="3862" y="3035"/>
              <a:ext cx="12" cy="14"/>
            </a:xfrm>
            <a:custGeom>
              <a:avLst/>
              <a:gdLst>
                <a:gd name="T0" fmla="*/ 10 w 16"/>
                <a:gd name="T1" fmla="*/ 5 h 19"/>
                <a:gd name="T2" fmla="*/ 0 w 16"/>
                <a:gd name="T3" fmla="*/ 10 h 19"/>
                <a:gd name="T4" fmla="*/ 12 w 16"/>
                <a:gd name="T5" fmla="*/ 19 h 19"/>
                <a:gd name="T6" fmla="*/ 10 w 16"/>
                <a:gd name="T7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9">
                  <a:moveTo>
                    <a:pt x="10" y="5"/>
                  </a:moveTo>
                  <a:cubicBezTo>
                    <a:pt x="4" y="0"/>
                    <a:pt x="1" y="3"/>
                    <a:pt x="0" y="10"/>
                  </a:cubicBezTo>
                  <a:cubicBezTo>
                    <a:pt x="4" y="15"/>
                    <a:pt x="7" y="16"/>
                    <a:pt x="12" y="19"/>
                  </a:cubicBezTo>
                  <a:cubicBezTo>
                    <a:pt x="16" y="12"/>
                    <a:pt x="14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8" name="Freeform 82"/>
            <p:cNvSpPr>
              <a:spLocks/>
            </p:cNvSpPr>
            <p:nvPr/>
          </p:nvSpPr>
          <p:spPr bwMode="invGray">
            <a:xfrm>
              <a:off x="3850" y="2995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9" name="Freeform 83"/>
            <p:cNvSpPr>
              <a:spLocks/>
            </p:cNvSpPr>
            <p:nvPr/>
          </p:nvSpPr>
          <p:spPr bwMode="invGray">
            <a:xfrm>
              <a:off x="3852" y="3020"/>
              <a:ext cx="16" cy="13"/>
            </a:xfrm>
            <a:custGeom>
              <a:avLst/>
              <a:gdLst>
                <a:gd name="T0" fmla="*/ 13 w 22"/>
                <a:gd name="T1" fmla="*/ 0 h 18"/>
                <a:gd name="T2" fmla="*/ 19 w 22"/>
                <a:gd name="T3" fmla="*/ 18 h 18"/>
                <a:gd name="T4" fmla="*/ 14 w 22"/>
                <a:gd name="T5" fmla="*/ 6 h 18"/>
                <a:gd name="T6" fmla="*/ 13 w 22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13" y="0"/>
                  </a:moveTo>
                  <a:cubicBezTo>
                    <a:pt x="0" y="8"/>
                    <a:pt x="9" y="12"/>
                    <a:pt x="19" y="18"/>
                  </a:cubicBezTo>
                  <a:cubicBezTo>
                    <a:pt x="20" y="11"/>
                    <a:pt x="22" y="8"/>
                    <a:pt x="14" y="6"/>
                  </a:cubicBezTo>
                  <a:cubicBezTo>
                    <a:pt x="9" y="3"/>
                    <a:pt x="9" y="5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0" name="Freeform 84"/>
            <p:cNvSpPr>
              <a:spLocks/>
            </p:cNvSpPr>
            <p:nvPr/>
          </p:nvSpPr>
          <p:spPr bwMode="invGray">
            <a:xfrm>
              <a:off x="4688" y="3643"/>
              <a:ext cx="45" cy="60"/>
            </a:xfrm>
            <a:custGeom>
              <a:avLst/>
              <a:gdLst>
                <a:gd name="T0" fmla="*/ 10 w 60"/>
                <a:gd name="T1" fmla="*/ 7 h 81"/>
                <a:gd name="T2" fmla="*/ 3 w 60"/>
                <a:gd name="T3" fmla="*/ 18 h 81"/>
                <a:gd name="T4" fmla="*/ 15 w 60"/>
                <a:gd name="T5" fmla="*/ 39 h 81"/>
                <a:gd name="T6" fmla="*/ 27 w 60"/>
                <a:gd name="T7" fmla="*/ 54 h 81"/>
                <a:gd name="T8" fmla="*/ 40 w 60"/>
                <a:gd name="T9" fmla="*/ 63 h 81"/>
                <a:gd name="T10" fmla="*/ 51 w 60"/>
                <a:gd name="T11" fmla="*/ 81 h 81"/>
                <a:gd name="T12" fmla="*/ 52 w 60"/>
                <a:gd name="T13" fmla="*/ 57 h 81"/>
                <a:gd name="T14" fmla="*/ 43 w 60"/>
                <a:gd name="T15" fmla="*/ 37 h 81"/>
                <a:gd name="T16" fmla="*/ 25 w 60"/>
                <a:gd name="T17" fmla="*/ 18 h 81"/>
                <a:gd name="T18" fmla="*/ 10 w 60"/>
                <a:gd name="T19" fmla="*/ 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81">
                  <a:moveTo>
                    <a:pt x="10" y="7"/>
                  </a:moveTo>
                  <a:cubicBezTo>
                    <a:pt x="0" y="0"/>
                    <a:pt x="0" y="9"/>
                    <a:pt x="3" y="18"/>
                  </a:cubicBezTo>
                  <a:cubicBezTo>
                    <a:pt x="5" y="25"/>
                    <a:pt x="12" y="32"/>
                    <a:pt x="15" y="39"/>
                  </a:cubicBezTo>
                  <a:cubicBezTo>
                    <a:pt x="16" y="51"/>
                    <a:pt x="17" y="51"/>
                    <a:pt x="27" y="54"/>
                  </a:cubicBezTo>
                  <a:cubicBezTo>
                    <a:pt x="31" y="57"/>
                    <a:pt x="36" y="60"/>
                    <a:pt x="40" y="63"/>
                  </a:cubicBezTo>
                  <a:cubicBezTo>
                    <a:pt x="43" y="70"/>
                    <a:pt x="45" y="77"/>
                    <a:pt x="51" y="81"/>
                  </a:cubicBezTo>
                  <a:cubicBezTo>
                    <a:pt x="60" y="75"/>
                    <a:pt x="56" y="66"/>
                    <a:pt x="52" y="57"/>
                  </a:cubicBezTo>
                  <a:cubicBezTo>
                    <a:pt x="51" y="49"/>
                    <a:pt x="50" y="41"/>
                    <a:pt x="43" y="37"/>
                  </a:cubicBezTo>
                  <a:cubicBezTo>
                    <a:pt x="37" y="30"/>
                    <a:pt x="33" y="23"/>
                    <a:pt x="25" y="18"/>
                  </a:cubicBezTo>
                  <a:cubicBezTo>
                    <a:pt x="20" y="12"/>
                    <a:pt x="17" y="9"/>
                    <a:pt x="10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1" name="Freeform 85"/>
            <p:cNvSpPr>
              <a:spLocks/>
            </p:cNvSpPr>
            <p:nvPr/>
          </p:nvSpPr>
          <p:spPr bwMode="invGray">
            <a:xfrm>
              <a:off x="4919" y="3594"/>
              <a:ext cx="53" cy="46"/>
            </a:xfrm>
            <a:custGeom>
              <a:avLst/>
              <a:gdLst>
                <a:gd name="T0" fmla="*/ 28 w 71"/>
                <a:gd name="T1" fmla="*/ 23 h 61"/>
                <a:gd name="T2" fmla="*/ 13 w 71"/>
                <a:gd name="T3" fmla="*/ 32 h 61"/>
                <a:gd name="T4" fmla="*/ 1 w 71"/>
                <a:gd name="T5" fmla="*/ 44 h 61"/>
                <a:gd name="T6" fmla="*/ 13 w 71"/>
                <a:gd name="T7" fmla="*/ 59 h 61"/>
                <a:gd name="T8" fmla="*/ 28 w 71"/>
                <a:gd name="T9" fmla="*/ 44 h 61"/>
                <a:gd name="T10" fmla="*/ 40 w 71"/>
                <a:gd name="T11" fmla="*/ 23 h 61"/>
                <a:gd name="T12" fmla="*/ 55 w 71"/>
                <a:gd name="T13" fmla="*/ 0 h 61"/>
                <a:gd name="T14" fmla="*/ 71 w 71"/>
                <a:gd name="T15" fmla="*/ 11 h 61"/>
                <a:gd name="T16" fmla="*/ 35 w 71"/>
                <a:gd name="T17" fmla="*/ 23 h 61"/>
                <a:gd name="T18" fmla="*/ 28 w 71"/>
                <a:gd name="T19" fmla="*/ 2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61">
                  <a:moveTo>
                    <a:pt x="28" y="23"/>
                  </a:moveTo>
                  <a:cubicBezTo>
                    <a:pt x="25" y="33"/>
                    <a:pt x="25" y="33"/>
                    <a:pt x="13" y="32"/>
                  </a:cubicBezTo>
                  <a:cubicBezTo>
                    <a:pt x="2" y="33"/>
                    <a:pt x="3" y="34"/>
                    <a:pt x="1" y="44"/>
                  </a:cubicBezTo>
                  <a:cubicBezTo>
                    <a:pt x="2" y="60"/>
                    <a:pt x="0" y="61"/>
                    <a:pt x="13" y="59"/>
                  </a:cubicBezTo>
                  <a:cubicBezTo>
                    <a:pt x="19" y="54"/>
                    <a:pt x="21" y="48"/>
                    <a:pt x="28" y="44"/>
                  </a:cubicBezTo>
                  <a:cubicBezTo>
                    <a:pt x="30" y="33"/>
                    <a:pt x="28" y="25"/>
                    <a:pt x="40" y="23"/>
                  </a:cubicBezTo>
                  <a:cubicBezTo>
                    <a:pt x="42" y="12"/>
                    <a:pt x="44" y="4"/>
                    <a:pt x="55" y="0"/>
                  </a:cubicBezTo>
                  <a:cubicBezTo>
                    <a:pt x="65" y="2"/>
                    <a:pt x="69" y="1"/>
                    <a:pt x="71" y="11"/>
                  </a:cubicBezTo>
                  <a:cubicBezTo>
                    <a:pt x="63" y="22"/>
                    <a:pt x="48" y="21"/>
                    <a:pt x="35" y="23"/>
                  </a:cubicBezTo>
                  <a:cubicBezTo>
                    <a:pt x="30" y="27"/>
                    <a:pt x="32" y="27"/>
                    <a:pt x="28" y="2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2" name="Freeform 86"/>
            <p:cNvSpPr>
              <a:spLocks/>
            </p:cNvSpPr>
            <p:nvPr/>
          </p:nvSpPr>
          <p:spPr bwMode="invGray">
            <a:xfrm>
              <a:off x="4759" y="3569"/>
              <a:ext cx="17" cy="23"/>
            </a:xfrm>
            <a:custGeom>
              <a:avLst/>
              <a:gdLst>
                <a:gd name="T0" fmla="*/ 9 w 23"/>
                <a:gd name="T1" fmla="*/ 0 h 30"/>
                <a:gd name="T2" fmla="*/ 0 w 23"/>
                <a:gd name="T3" fmla="*/ 14 h 30"/>
                <a:gd name="T4" fmla="*/ 12 w 23"/>
                <a:gd name="T5" fmla="*/ 30 h 30"/>
                <a:gd name="T6" fmla="*/ 9 w 23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0">
                  <a:moveTo>
                    <a:pt x="9" y="0"/>
                  </a:moveTo>
                  <a:cubicBezTo>
                    <a:pt x="8" y="7"/>
                    <a:pt x="3" y="8"/>
                    <a:pt x="0" y="14"/>
                  </a:cubicBezTo>
                  <a:cubicBezTo>
                    <a:pt x="3" y="21"/>
                    <a:pt x="8" y="24"/>
                    <a:pt x="12" y="30"/>
                  </a:cubicBezTo>
                  <a:cubicBezTo>
                    <a:pt x="23" y="15"/>
                    <a:pt x="4" y="9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3" name="Freeform 87"/>
            <p:cNvSpPr>
              <a:spLocks/>
            </p:cNvSpPr>
            <p:nvPr/>
          </p:nvSpPr>
          <p:spPr bwMode="invGray">
            <a:xfrm>
              <a:off x="4751" y="3547"/>
              <a:ext cx="20" cy="17"/>
            </a:xfrm>
            <a:custGeom>
              <a:avLst/>
              <a:gdLst>
                <a:gd name="T0" fmla="*/ 19 w 26"/>
                <a:gd name="T1" fmla="*/ 0 h 23"/>
                <a:gd name="T2" fmla="*/ 0 w 26"/>
                <a:gd name="T3" fmla="*/ 14 h 23"/>
                <a:gd name="T4" fmla="*/ 21 w 26"/>
                <a:gd name="T5" fmla="*/ 20 h 23"/>
                <a:gd name="T6" fmla="*/ 19 w 26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3">
                  <a:moveTo>
                    <a:pt x="19" y="0"/>
                  </a:moveTo>
                  <a:cubicBezTo>
                    <a:pt x="17" y="12"/>
                    <a:pt x="10" y="11"/>
                    <a:pt x="0" y="14"/>
                  </a:cubicBezTo>
                  <a:cubicBezTo>
                    <a:pt x="5" y="23"/>
                    <a:pt x="11" y="22"/>
                    <a:pt x="21" y="20"/>
                  </a:cubicBezTo>
                  <a:cubicBezTo>
                    <a:pt x="26" y="12"/>
                    <a:pt x="23" y="7"/>
                    <a:pt x="1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4" name="Freeform 88"/>
            <p:cNvSpPr>
              <a:spLocks/>
            </p:cNvSpPr>
            <p:nvPr/>
          </p:nvSpPr>
          <p:spPr bwMode="invGray">
            <a:xfrm>
              <a:off x="4598" y="3353"/>
              <a:ext cx="24" cy="33"/>
            </a:xfrm>
            <a:custGeom>
              <a:avLst/>
              <a:gdLst>
                <a:gd name="T0" fmla="*/ 28 w 32"/>
                <a:gd name="T1" fmla="*/ 0 h 44"/>
                <a:gd name="T2" fmla="*/ 10 w 32"/>
                <a:gd name="T3" fmla="*/ 11 h 44"/>
                <a:gd name="T4" fmla="*/ 12 w 32"/>
                <a:gd name="T5" fmla="*/ 32 h 44"/>
                <a:gd name="T6" fmla="*/ 24 w 32"/>
                <a:gd name="T7" fmla="*/ 36 h 44"/>
                <a:gd name="T8" fmla="*/ 28 w 32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5" name="Freeform 89"/>
            <p:cNvSpPr>
              <a:spLocks/>
            </p:cNvSpPr>
            <p:nvPr/>
          </p:nvSpPr>
          <p:spPr bwMode="invGray">
            <a:xfrm>
              <a:off x="4632" y="3396"/>
              <a:ext cx="26" cy="33"/>
            </a:xfrm>
            <a:custGeom>
              <a:avLst/>
              <a:gdLst>
                <a:gd name="T0" fmla="*/ 30 w 34"/>
                <a:gd name="T1" fmla="*/ 0 h 44"/>
                <a:gd name="T2" fmla="*/ 10 w 34"/>
                <a:gd name="T3" fmla="*/ 9 h 44"/>
                <a:gd name="T4" fmla="*/ 14 w 34"/>
                <a:gd name="T5" fmla="*/ 32 h 44"/>
                <a:gd name="T6" fmla="*/ 26 w 34"/>
                <a:gd name="T7" fmla="*/ 36 h 44"/>
                <a:gd name="T8" fmla="*/ 30 w 34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4">
                  <a:moveTo>
                    <a:pt x="30" y="0"/>
                  </a:moveTo>
                  <a:cubicBezTo>
                    <a:pt x="34" y="10"/>
                    <a:pt x="18" y="7"/>
                    <a:pt x="10" y="9"/>
                  </a:cubicBezTo>
                  <a:cubicBezTo>
                    <a:pt x="0" y="16"/>
                    <a:pt x="9" y="24"/>
                    <a:pt x="14" y="32"/>
                  </a:cubicBezTo>
                  <a:cubicBezTo>
                    <a:pt x="16" y="44"/>
                    <a:pt x="17" y="41"/>
                    <a:pt x="26" y="36"/>
                  </a:cubicBezTo>
                  <a:cubicBezTo>
                    <a:pt x="34" y="25"/>
                    <a:pt x="31" y="14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6" name="Freeform 90"/>
            <p:cNvSpPr>
              <a:spLocks/>
            </p:cNvSpPr>
            <p:nvPr/>
          </p:nvSpPr>
          <p:spPr bwMode="invGray">
            <a:xfrm>
              <a:off x="4659" y="3459"/>
              <a:ext cx="28" cy="28"/>
            </a:xfrm>
            <a:custGeom>
              <a:avLst/>
              <a:gdLst>
                <a:gd name="T0" fmla="*/ 34 w 38"/>
                <a:gd name="T1" fmla="*/ 2 h 37"/>
                <a:gd name="T2" fmla="*/ 10 w 38"/>
                <a:gd name="T3" fmla="*/ 2 h 37"/>
                <a:gd name="T4" fmla="*/ 14 w 38"/>
                <a:gd name="T5" fmla="*/ 25 h 37"/>
                <a:gd name="T6" fmla="*/ 26 w 38"/>
                <a:gd name="T7" fmla="*/ 29 h 37"/>
                <a:gd name="T8" fmla="*/ 34 w 38"/>
                <a:gd name="T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7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9" y="17"/>
                    <a:pt x="14" y="25"/>
                  </a:cubicBezTo>
                  <a:cubicBezTo>
                    <a:pt x="16" y="37"/>
                    <a:pt x="17" y="34"/>
                    <a:pt x="26" y="29"/>
                  </a:cubicBezTo>
                  <a:cubicBezTo>
                    <a:pt x="34" y="18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7" name="Freeform 91"/>
            <p:cNvSpPr>
              <a:spLocks/>
            </p:cNvSpPr>
            <p:nvPr/>
          </p:nvSpPr>
          <p:spPr bwMode="invGray">
            <a:xfrm>
              <a:off x="4693" y="3449"/>
              <a:ext cx="28" cy="26"/>
            </a:xfrm>
            <a:custGeom>
              <a:avLst/>
              <a:gdLst>
                <a:gd name="T0" fmla="*/ 34 w 38"/>
                <a:gd name="T1" fmla="*/ 2 h 34"/>
                <a:gd name="T2" fmla="*/ 10 w 38"/>
                <a:gd name="T3" fmla="*/ 2 h 34"/>
                <a:gd name="T4" fmla="*/ 16 w 38"/>
                <a:gd name="T5" fmla="*/ 22 h 34"/>
                <a:gd name="T6" fmla="*/ 27 w 38"/>
                <a:gd name="T7" fmla="*/ 22 h 34"/>
                <a:gd name="T8" fmla="*/ 34 w 38"/>
                <a:gd name="T9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4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11" y="14"/>
                    <a:pt x="16" y="22"/>
                  </a:cubicBezTo>
                  <a:cubicBezTo>
                    <a:pt x="18" y="34"/>
                    <a:pt x="18" y="27"/>
                    <a:pt x="27" y="22"/>
                  </a:cubicBezTo>
                  <a:cubicBezTo>
                    <a:pt x="35" y="11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8" name="Freeform 92"/>
            <p:cNvSpPr>
              <a:spLocks/>
            </p:cNvSpPr>
            <p:nvPr/>
          </p:nvSpPr>
          <p:spPr bwMode="invGray">
            <a:xfrm>
              <a:off x="4683" y="3413"/>
              <a:ext cx="26" cy="20"/>
            </a:xfrm>
            <a:custGeom>
              <a:avLst/>
              <a:gdLst>
                <a:gd name="T0" fmla="*/ 31 w 35"/>
                <a:gd name="T1" fmla="*/ 1 h 27"/>
                <a:gd name="T2" fmla="*/ 10 w 35"/>
                <a:gd name="T3" fmla="*/ 2 h 27"/>
                <a:gd name="T4" fmla="*/ 13 w 35"/>
                <a:gd name="T5" fmla="*/ 15 h 27"/>
                <a:gd name="T6" fmla="*/ 25 w 35"/>
                <a:gd name="T7" fmla="*/ 19 h 27"/>
                <a:gd name="T8" fmla="*/ 31 w 35"/>
                <a:gd name="T9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7">
                  <a:moveTo>
                    <a:pt x="31" y="1"/>
                  </a:moveTo>
                  <a:cubicBezTo>
                    <a:pt x="35" y="11"/>
                    <a:pt x="18" y="0"/>
                    <a:pt x="10" y="2"/>
                  </a:cubicBezTo>
                  <a:cubicBezTo>
                    <a:pt x="0" y="9"/>
                    <a:pt x="8" y="7"/>
                    <a:pt x="13" y="15"/>
                  </a:cubicBezTo>
                  <a:cubicBezTo>
                    <a:pt x="15" y="27"/>
                    <a:pt x="16" y="24"/>
                    <a:pt x="25" y="19"/>
                  </a:cubicBezTo>
                  <a:cubicBezTo>
                    <a:pt x="33" y="8"/>
                    <a:pt x="32" y="15"/>
                    <a:pt x="31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9" name="Freeform 93"/>
            <p:cNvSpPr>
              <a:spLocks/>
            </p:cNvSpPr>
            <p:nvPr/>
          </p:nvSpPr>
          <p:spPr bwMode="invGray">
            <a:xfrm>
              <a:off x="4657" y="3388"/>
              <a:ext cx="26" cy="35"/>
            </a:xfrm>
            <a:custGeom>
              <a:avLst/>
              <a:gdLst>
                <a:gd name="T0" fmla="*/ 28 w 35"/>
                <a:gd name="T1" fmla="*/ 16 h 47"/>
                <a:gd name="T2" fmla="*/ 19 w 35"/>
                <a:gd name="T3" fmla="*/ 2 h 47"/>
                <a:gd name="T4" fmla="*/ 10 w 35"/>
                <a:gd name="T5" fmla="*/ 25 h 47"/>
                <a:gd name="T6" fmla="*/ 19 w 35"/>
                <a:gd name="T7" fmla="*/ 35 h 47"/>
                <a:gd name="T8" fmla="*/ 27 w 35"/>
                <a:gd name="T9" fmla="*/ 29 h 47"/>
                <a:gd name="T10" fmla="*/ 28 w 35"/>
                <a:gd name="T11" fmla="*/ 1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47">
                  <a:moveTo>
                    <a:pt x="28" y="16"/>
                  </a:moveTo>
                  <a:cubicBezTo>
                    <a:pt x="27" y="13"/>
                    <a:pt x="22" y="0"/>
                    <a:pt x="19" y="2"/>
                  </a:cubicBezTo>
                  <a:cubicBezTo>
                    <a:pt x="16" y="4"/>
                    <a:pt x="10" y="20"/>
                    <a:pt x="10" y="25"/>
                  </a:cubicBezTo>
                  <a:cubicBezTo>
                    <a:pt x="0" y="32"/>
                    <a:pt x="14" y="27"/>
                    <a:pt x="19" y="35"/>
                  </a:cubicBezTo>
                  <a:cubicBezTo>
                    <a:pt x="21" y="47"/>
                    <a:pt x="18" y="34"/>
                    <a:pt x="27" y="29"/>
                  </a:cubicBezTo>
                  <a:cubicBezTo>
                    <a:pt x="35" y="18"/>
                    <a:pt x="29" y="30"/>
                    <a:pt x="28" y="1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0" name="Freeform 94"/>
            <p:cNvSpPr>
              <a:spLocks/>
            </p:cNvSpPr>
            <p:nvPr/>
          </p:nvSpPr>
          <p:spPr bwMode="invGray">
            <a:xfrm>
              <a:off x="4625" y="3372"/>
              <a:ext cx="24" cy="26"/>
            </a:xfrm>
            <a:custGeom>
              <a:avLst/>
              <a:gdLst>
                <a:gd name="T0" fmla="*/ 22 w 32"/>
                <a:gd name="T1" fmla="*/ 10 h 35"/>
                <a:gd name="T2" fmla="*/ 10 w 32"/>
                <a:gd name="T3" fmla="*/ 2 h 35"/>
                <a:gd name="T4" fmla="*/ 12 w 32"/>
                <a:gd name="T5" fmla="*/ 23 h 35"/>
                <a:gd name="T6" fmla="*/ 24 w 32"/>
                <a:gd name="T7" fmla="*/ 27 h 35"/>
                <a:gd name="T8" fmla="*/ 22 w 32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1" name="Freeform 95"/>
            <p:cNvSpPr>
              <a:spLocks/>
            </p:cNvSpPr>
            <p:nvPr/>
          </p:nvSpPr>
          <p:spPr bwMode="invGray">
            <a:xfrm>
              <a:off x="4665" y="3425"/>
              <a:ext cx="24" cy="26"/>
            </a:xfrm>
            <a:custGeom>
              <a:avLst/>
              <a:gdLst>
                <a:gd name="T0" fmla="*/ 22 w 32"/>
                <a:gd name="T1" fmla="*/ 10 h 35"/>
                <a:gd name="T2" fmla="*/ 10 w 32"/>
                <a:gd name="T3" fmla="*/ 2 h 35"/>
                <a:gd name="T4" fmla="*/ 12 w 32"/>
                <a:gd name="T5" fmla="*/ 23 h 35"/>
                <a:gd name="T6" fmla="*/ 24 w 32"/>
                <a:gd name="T7" fmla="*/ 27 h 35"/>
                <a:gd name="T8" fmla="*/ 22 w 32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2" name="Freeform 96"/>
            <p:cNvSpPr>
              <a:spLocks/>
            </p:cNvSpPr>
            <p:nvPr/>
          </p:nvSpPr>
          <p:spPr bwMode="invGray">
            <a:xfrm>
              <a:off x="3055" y="2051"/>
              <a:ext cx="141" cy="108"/>
            </a:xfrm>
            <a:custGeom>
              <a:avLst/>
              <a:gdLst>
                <a:gd name="T0" fmla="*/ 171 w 189"/>
                <a:gd name="T1" fmla="*/ 4 h 144"/>
                <a:gd name="T2" fmla="*/ 185 w 189"/>
                <a:gd name="T3" fmla="*/ 4 h 144"/>
                <a:gd name="T4" fmla="*/ 189 w 189"/>
                <a:gd name="T5" fmla="*/ 16 h 144"/>
                <a:gd name="T6" fmla="*/ 187 w 189"/>
                <a:gd name="T7" fmla="*/ 24 h 144"/>
                <a:gd name="T8" fmla="*/ 131 w 189"/>
                <a:gd name="T9" fmla="*/ 44 h 144"/>
                <a:gd name="T10" fmla="*/ 109 w 189"/>
                <a:gd name="T11" fmla="*/ 58 h 144"/>
                <a:gd name="T12" fmla="*/ 97 w 189"/>
                <a:gd name="T13" fmla="*/ 62 h 144"/>
                <a:gd name="T14" fmla="*/ 71 w 189"/>
                <a:gd name="T15" fmla="*/ 82 h 144"/>
                <a:gd name="T16" fmla="*/ 75 w 189"/>
                <a:gd name="T17" fmla="*/ 92 h 144"/>
                <a:gd name="T18" fmla="*/ 83 w 189"/>
                <a:gd name="T19" fmla="*/ 116 h 144"/>
                <a:gd name="T20" fmla="*/ 107 w 189"/>
                <a:gd name="T21" fmla="*/ 126 h 144"/>
                <a:gd name="T22" fmla="*/ 93 w 189"/>
                <a:gd name="T23" fmla="*/ 140 h 144"/>
                <a:gd name="T24" fmla="*/ 83 w 189"/>
                <a:gd name="T25" fmla="*/ 130 h 144"/>
                <a:gd name="T26" fmla="*/ 71 w 189"/>
                <a:gd name="T27" fmla="*/ 134 h 144"/>
                <a:gd name="T28" fmla="*/ 21 w 189"/>
                <a:gd name="T29" fmla="*/ 122 h 144"/>
                <a:gd name="T30" fmla="*/ 19 w 189"/>
                <a:gd name="T31" fmla="*/ 106 h 144"/>
                <a:gd name="T32" fmla="*/ 47 w 189"/>
                <a:gd name="T33" fmla="*/ 90 h 144"/>
                <a:gd name="T34" fmla="*/ 51 w 189"/>
                <a:gd name="T35" fmla="*/ 76 h 144"/>
                <a:gd name="T36" fmla="*/ 47 w 189"/>
                <a:gd name="T37" fmla="*/ 64 h 144"/>
                <a:gd name="T38" fmla="*/ 73 w 189"/>
                <a:gd name="T39" fmla="*/ 46 h 144"/>
                <a:gd name="T40" fmla="*/ 97 w 189"/>
                <a:gd name="T41" fmla="*/ 36 h 144"/>
                <a:gd name="T42" fmla="*/ 113 w 189"/>
                <a:gd name="T43" fmla="*/ 24 h 144"/>
                <a:gd name="T44" fmla="*/ 171 w 189"/>
                <a:gd name="T45" fmla="*/ 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9" h="144">
                  <a:moveTo>
                    <a:pt x="171" y="4"/>
                  </a:moveTo>
                  <a:cubicBezTo>
                    <a:pt x="174" y="3"/>
                    <a:pt x="182" y="0"/>
                    <a:pt x="185" y="4"/>
                  </a:cubicBezTo>
                  <a:cubicBezTo>
                    <a:pt x="187" y="7"/>
                    <a:pt x="189" y="16"/>
                    <a:pt x="189" y="16"/>
                  </a:cubicBezTo>
                  <a:cubicBezTo>
                    <a:pt x="188" y="19"/>
                    <a:pt x="189" y="22"/>
                    <a:pt x="187" y="24"/>
                  </a:cubicBezTo>
                  <a:cubicBezTo>
                    <a:pt x="175" y="34"/>
                    <a:pt x="146" y="34"/>
                    <a:pt x="131" y="44"/>
                  </a:cubicBezTo>
                  <a:cubicBezTo>
                    <a:pt x="125" y="53"/>
                    <a:pt x="120" y="54"/>
                    <a:pt x="109" y="58"/>
                  </a:cubicBezTo>
                  <a:cubicBezTo>
                    <a:pt x="105" y="59"/>
                    <a:pt x="97" y="62"/>
                    <a:pt x="97" y="62"/>
                  </a:cubicBezTo>
                  <a:cubicBezTo>
                    <a:pt x="88" y="76"/>
                    <a:pt x="83" y="74"/>
                    <a:pt x="71" y="82"/>
                  </a:cubicBezTo>
                  <a:cubicBezTo>
                    <a:pt x="66" y="98"/>
                    <a:pt x="70" y="78"/>
                    <a:pt x="75" y="92"/>
                  </a:cubicBezTo>
                  <a:cubicBezTo>
                    <a:pt x="81" y="108"/>
                    <a:pt x="71" y="108"/>
                    <a:pt x="83" y="116"/>
                  </a:cubicBezTo>
                  <a:cubicBezTo>
                    <a:pt x="90" y="121"/>
                    <a:pt x="107" y="126"/>
                    <a:pt x="107" y="126"/>
                  </a:cubicBezTo>
                  <a:cubicBezTo>
                    <a:pt x="105" y="139"/>
                    <a:pt x="106" y="144"/>
                    <a:pt x="93" y="140"/>
                  </a:cubicBezTo>
                  <a:cubicBezTo>
                    <a:pt x="91" y="137"/>
                    <a:pt x="87" y="130"/>
                    <a:pt x="83" y="130"/>
                  </a:cubicBezTo>
                  <a:cubicBezTo>
                    <a:pt x="79" y="130"/>
                    <a:pt x="71" y="134"/>
                    <a:pt x="71" y="134"/>
                  </a:cubicBezTo>
                  <a:cubicBezTo>
                    <a:pt x="52" y="129"/>
                    <a:pt x="42" y="124"/>
                    <a:pt x="21" y="122"/>
                  </a:cubicBezTo>
                  <a:cubicBezTo>
                    <a:pt x="14" y="115"/>
                    <a:pt x="0" y="102"/>
                    <a:pt x="19" y="106"/>
                  </a:cubicBezTo>
                  <a:cubicBezTo>
                    <a:pt x="29" y="91"/>
                    <a:pt x="26" y="93"/>
                    <a:pt x="47" y="90"/>
                  </a:cubicBezTo>
                  <a:cubicBezTo>
                    <a:pt x="55" y="84"/>
                    <a:pt x="54" y="88"/>
                    <a:pt x="51" y="76"/>
                  </a:cubicBezTo>
                  <a:cubicBezTo>
                    <a:pt x="50" y="72"/>
                    <a:pt x="47" y="64"/>
                    <a:pt x="47" y="64"/>
                  </a:cubicBezTo>
                  <a:cubicBezTo>
                    <a:pt x="50" y="41"/>
                    <a:pt x="50" y="43"/>
                    <a:pt x="73" y="46"/>
                  </a:cubicBezTo>
                  <a:cubicBezTo>
                    <a:pt x="82" y="45"/>
                    <a:pt x="97" y="36"/>
                    <a:pt x="97" y="36"/>
                  </a:cubicBezTo>
                  <a:cubicBezTo>
                    <a:pt x="102" y="29"/>
                    <a:pt x="105" y="27"/>
                    <a:pt x="113" y="24"/>
                  </a:cubicBezTo>
                  <a:cubicBezTo>
                    <a:pt x="134" y="27"/>
                    <a:pt x="161" y="25"/>
                    <a:pt x="171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3" name="Freeform 97"/>
            <p:cNvSpPr>
              <a:spLocks/>
            </p:cNvSpPr>
            <p:nvPr/>
          </p:nvSpPr>
          <p:spPr bwMode="invGray">
            <a:xfrm>
              <a:off x="3139" y="2155"/>
              <a:ext cx="40" cy="12"/>
            </a:xfrm>
            <a:custGeom>
              <a:avLst/>
              <a:gdLst>
                <a:gd name="T0" fmla="*/ 24 w 53"/>
                <a:gd name="T1" fmla="*/ 0 h 17"/>
                <a:gd name="T2" fmla="*/ 12 w 53"/>
                <a:gd name="T3" fmla="*/ 2 h 17"/>
                <a:gd name="T4" fmla="*/ 32 w 53"/>
                <a:gd name="T5" fmla="*/ 16 h 17"/>
                <a:gd name="T6" fmla="*/ 44 w 53"/>
                <a:gd name="T7" fmla="*/ 14 h 17"/>
                <a:gd name="T8" fmla="*/ 24 w 53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7">
                  <a:moveTo>
                    <a:pt x="24" y="0"/>
                  </a:moveTo>
                  <a:cubicBezTo>
                    <a:pt x="20" y="1"/>
                    <a:pt x="16" y="0"/>
                    <a:pt x="12" y="2"/>
                  </a:cubicBezTo>
                  <a:cubicBezTo>
                    <a:pt x="0" y="9"/>
                    <a:pt x="30" y="15"/>
                    <a:pt x="32" y="16"/>
                  </a:cubicBezTo>
                  <a:cubicBezTo>
                    <a:pt x="36" y="15"/>
                    <a:pt x="41" y="17"/>
                    <a:pt x="44" y="14"/>
                  </a:cubicBezTo>
                  <a:cubicBezTo>
                    <a:pt x="53" y="3"/>
                    <a:pt x="30" y="0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4" name="Freeform 98"/>
            <p:cNvSpPr>
              <a:spLocks/>
            </p:cNvSpPr>
            <p:nvPr/>
          </p:nvSpPr>
          <p:spPr bwMode="invGray">
            <a:xfrm>
              <a:off x="3344" y="1999"/>
              <a:ext cx="42" cy="28"/>
            </a:xfrm>
            <a:custGeom>
              <a:avLst/>
              <a:gdLst>
                <a:gd name="T0" fmla="*/ 57 w 57"/>
                <a:gd name="T1" fmla="*/ 4 h 37"/>
                <a:gd name="T2" fmla="*/ 25 w 57"/>
                <a:gd name="T3" fmla="*/ 24 h 37"/>
                <a:gd name="T4" fmla="*/ 11 w 57"/>
                <a:gd name="T5" fmla="*/ 34 h 37"/>
                <a:gd name="T6" fmla="*/ 9 w 57"/>
                <a:gd name="T7" fmla="*/ 4 h 37"/>
                <a:gd name="T8" fmla="*/ 21 w 57"/>
                <a:gd name="T9" fmla="*/ 0 h 37"/>
                <a:gd name="T10" fmla="*/ 57 w 57"/>
                <a:gd name="T11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37">
                  <a:moveTo>
                    <a:pt x="57" y="4"/>
                  </a:moveTo>
                  <a:cubicBezTo>
                    <a:pt x="53" y="16"/>
                    <a:pt x="35" y="17"/>
                    <a:pt x="25" y="24"/>
                  </a:cubicBezTo>
                  <a:cubicBezTo>
                    <a:pt x="22" y="34"/>
                    <a:pt x="22" y="37"/>
                    <a:pt x="11" y="34"/>
                  </a:cubicBezTo>
                  <a:cubicBezTo>
                    <a:pt x="6" y="27"/>
                    <a:pt x="0" y="10"/>
                    <a:pt x="9" y="4"/>
                  </a:cubicBezTo>
                  <a:cubicBezTo>
                    <a:pt x="12" y="2"/>
                    <a:pt x="21" y="0"/>
                    <a:pt x="21" y="0"/>
                  </a:cubicBezTo>
                  <a:cubicBezTo>
                    <a:pt x="33" y="2"/>
                    <a:pt x="45" y="4"/>
                    <a:pt x="57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5" name="Freeform 99"/>
            <p:cNvSpPr>
              <a:spLocks/>
            </p:cNvSpPr>
            <p:nvPr/>
          </p:nvSpPr>
          <p:spPr bwMode="invGray">
            <a:xfrm>
              <a:off x="3374" y="2012"/>
              <a:ext cx="50" cy="20"/>
            </a:xfrm>
            <a:custGeom>
              <a:avLst/>
              <a:gdLst>
                <a:gd name="T0" fmla="*/ 29 w 68"/>
                <a:gd name="T1" fmla="*/ 0 h 26"/>
                <a:gd name="T2" fmla="*/ 11 w 68"/>
                <a:gd name="T3" fmla="*/ 6 h 26"/>
                <a:gd name="T4" fmla="*/ 57 w 68"/>
                <a:gd name="T5" fmla="*/ 26 h 26"/>
                <a:gd name="T6" fmla="*/ 63 w 68"/>
                <a:gd name="T7" fmla="*/ 24 h 26"/>
                <a:gd name="T8" fmla="*/ 29 w 68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26">
                  <a:moveTo>
                    <a:pt x="29" y="0"/>
                  </a:moveTo>
                  <a:cubicBezTo>
                    <a:pt x="23" y="2"/>
                    <a:pt x="11" y="6"/>
                    <a:pt x="11" y="6"/>
                  </a:cubicBezTo>
                  <a:cubicBezTo>
                    <a:pt x="0" y="23"/>
                    <a:pt x="47" y="24"/>
                    <a:pt x="57" y="26"/>
                  </a:cubicBezTo>
                  <a:cubicBezTo>
                    <a:pt x="59" y="25"/>
                    <a:pt x="62" y="26"/>
                    <a:pt x="63" y="24"/>
                  </a:cubicBezTo>
                  <a:cubicBezTo>
                    <a:pt x="68" y="3"/>
                    <a:pt x="42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6" name="Freeform 100"/>
            <p:cNvSpPr>
              <a:spLocks/>
            </p:cNvSpPr>
            <p:nvPr/>
          </p:nvSpPr>
          <p:spPr bwMode="invGray">
            <a:xfrm>
              <a:off x="3428" y="2015"/>
              <a:ext cx="50" cy="32"/>
            </a:xfrm>
            <a:custGeom>
              <a:avLst/>
              <a:gdLst>
                <a:gd name="T0" fmla="*/ 50 w 66"/>
                <a:gd name="T1" fmla="*/ 9 h 43"/>
                <a:gd name="T2" fmla="*/ 26 w 66"/>
                <a:gd name="T3" fmla="*/ 9 h 43"/>
                <a:gd name="T4" fmla="*/ 10 w 66"/>
                <a:gd name="T5" fmla="*/ 9 h 43"/>
                <a:gd name="T6" fmla="*/ 8 w 66"/>
                <a:gd name="T7" fmla="*/ 35 h 43"/>
                <a:gd name="T8" fmla="*/ 32 w 66"/>
                <a:gd name="T9" fmla="*/ 43 h 43"/>
                <a:gd name="T10" fmla="*/ 62 w 66"/>
                <a:gd name="T11" fmla="*/ 27 h 43"/>
                <a:gd name="T12" fmla="*/ 50 w 66"/>
                <a:gd name="T13" fmla="*/ 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43">
                  <a:moveTo>
                    <a:pt x="50" y="9"/>
                  </a:moveTo>
                  <a:cubicBezTo>
                    <a:pt x="40" y="16"/>
                    <a:pt x="36" y="16"/>
                    <a:pt x="26" y="9"/>
                  </a:cubicBezTo>
                  <a:cubicBezTo>
                    <a:pt x="20" y="0"/>
                    <a:pt x="18" y="4"/>
                    <a:pt x="10" y="9"/>
                  </a:cubicBezTo>
                  <a:cubicBezTo>
                    <a:pt x="4" y="17"/>
                    <a:pt x="0" y="21"/>
                    <a:pt x="8" y="35"/>
                  </a:cubicBezTo>
                  <a:cubicBezTo>
                    <a:pt x="12" y="42"/>
                    <a:pt x="32" y="43"/>
                    <a:pt x="32" y="43"/>
                  </a:cubicBezTo>
                  <a:cubicBezTo>
                    <a:pt x="41" y="40"/>
                    <a:pt x="54" y="33"/>
                    <a:pt x="62" y="27"/>
                  </a:cubicBezTo>
                  <a:cubicBezTo>
                    <a:pt x="66" y="15"/>
                    <a:pt x="61" y="15"/>
                    <a:pt x="50" y="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7" name="Freeform 101"/>
            <p:cNvSpPr>
              <a:spLocks/>
            </p:cNvSpPr>
            <p:nvPr/>
          </p:nvSpPr>
          <p:spPr bwMode="invGray">
            <a:xfrm>
              <a:off x="3777" y="2042"/>
              <a:ext cx="88" cy="31"/>
            </a:xfrm>
            <a:custGeom>
              <a:avLst/>
              <a:gdLst>
                <a:gd name="T0" fmla="*/ 14 w 117"/>
                <a:gd name="T1" fmla="*/ 0 h 41"/>
                <a:gd name="T2" fmla="*/ 8 w 117"/>
                <a:gd name="T3" fmla="*/ 16 h 41"/>
                <a:gd name="T4" fmla="*/ 50 w 117"/>
                <a:gd name="T5" fmla="*/ 30 h 41"/>
                <a:gd name="T6" fmla="*/ 76 w 117"/>
                <a:gd name="T7" fmla="*/ 36 h 41"/>
                <a:gd name="T8" fmla="*/ 112 w 117"/>
                <a:gd name="T9" fmla="*/ 22 h 41"/>
                <a:gd name="T10" fmla="*/ 78 w 117"/>
                <a:gd name="T11" fmla="*/ 4 h 41"/>
                <a:gd name="T12" fmla="*/ 14 w 117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41">
                  <a:moveTo>
                    <a:pt x="14" y="0"/>
                  </a:moveTo>
                  <a:cubicBezTo>
                    <a:pt x="8" y="4"/>
                    <a:pt x="0" y="9"/>
                    <a:pt x="8" y="16"/>
                  </a:cubicBezTo>
                  <a:cubicBezTo>
                    <a:pt x="21" y="27"/>
                    <a:pt x="34" y="28"/>
                    <a:pt x="50" y="30"/>
                  </a:cubicBezTo>
                  <a:cubicBezTo>
                    <a:pt x="66" y="41"/>
                    <a:pt x="57" y="39"/>
                    <a:pt x="76" y="36"/>
                  </a:cubicBezTo>
                  <a:cubicBezTo>
                    <a:pt x="88" y="32"/>
                    <a:pt x="101" y="29"/>
                    <a:pt x="112" y="22"/>
                  </a:cubicBezTo>
                  <a:cubicBezTo>
                    <a:pt x="117" y="6"/>
                    <a:pt x="87" y="5"/>
                    <a:pt x="78" y="4"/>
                  </a:cubicBezTo>
                  <a:cubicBezTo>
                    <a:pt x="17" y="6"/>
                    <a:pt x="34" y="20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8" name="Freeform 102"/>
            <p:cNvSpPr>
              <a:spLocks/>
            </p:cNvSpPr>
            <p:nvPr/>
          </p:nvSpPr>
          <p:spPr bwMode="invGray">
            <a:xfrm>
              <a:off x="3867" y="2041"/>
              <a:ext cx="46" cy="24"/>
            </a:xfrm>
            <a:custGeom>
              <a:avLst/>
              <a:gdLst>
                <a:gd name="T0" fmla="*/ 32 w 62"/>
                <a:gd name="T1" fmla="*/ 4 h 32"/>
                <a:gd name="T2" fmla="*/ 62 w 62"/>
                <a:gd name="T3" fmla="*/ 10 h 32"/>
                <a:gd name="T4" fmla="*/ 30 w 62"/>
                <a:gd name="T5" fmla="*/ 32 h 32"/>
                <a:gd name="T6" fmla="*/ 6 w 62"/>
                <a:gd name="T7" fmla="*/ 22 h 32"/>
                <a:gd name="T8" fmla="*/ 32 w 62"/>
                <a:gd name="T9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32">
                  <a:moveTo>
                    <a:pt x="32" y="4"/>
                  </a:moveTo>
                  <a:cubicBezTo>
                    <a:pt x="44" y="0"/>
                    <a:pt x="53" y="1"/>
                    <a:pt x="62" y="10"/>
                  </a:cubicBezTo>
                  <a:cubicBezTo>
                    <a:pt x="59" y="23"/>
                    <a:pt x="42" y="28"/>
                    <a:pt x="30" y="32"/>
                  </a:cubicBezTo>
                  <a:cubicBezTo>
                    <a:pt x="15" y="22"/>
                    <a:pt x="23" y="25"/>
                    <a:pt x="6" y="22"/>
                  </a:cubicBezTo>
                  <a:cubicBezTo>
                    <a:pt x="0" y="4"/>
                    <a:pt x="14" y="8"/>
                    <a:pt x="32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9" name="Freeform 103"/>
            <p:cNvSpPr>
              <a:spLocks/>
            </p:cNvSpPr>
            <p:nvPr/>
          </p:nvSpPr>
          <p:spPr bwMode="invGray">
            <a:xfrm>
              <a:off x="3846" y="2070"/>
              <a:ext cx="37" cy="17"/>
            </a:xfrm>
            <a:custGeom>
              <a:avLst/>
              <a:gdLst>
                <a:gd name="T0" fmla="*/ 20 w 49"/>
                <a:gd name="T1" fmla="*/ 1 h 23"/>
                <a:gd name="T2" fmla="*/ 6 w 49"/>
                <a:gd name="T3" fmla="*/ 5 h 23"/>
                <a:gd name="T4" fmla="*/ 38 w 49"/>
                <a:gd name="T5" fmla="*/ 23 h 23"/>
                <a:gd name="T6" fmla="*/ 20 w 49"/>
                <a:gd name="T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23">
                  <a:moveTo>
                    <a:pt x="20" y="1"/>
                  </a:moveTo>
                  <a:cubicBezTo>
                    <a:pt x="15" y="2"/>
                    <a:pt x="8" y="0"/>
                    <a:pt x="6" y="5"/>
                  </a:cubicBezTo>
                  <a:cubicBezTo>
                    <a:pt x="0" y="19"/>
                    <a:pt x="32" y="21"/>
                    <a:pt x="38" y="23"/>
                  </a:cubicBezTo>
                  <a:cubicBezTo>
                    <a:pt x="49" y="6"/>
                    <a:pt x="35" y="3"/>
                    <a:pt x="20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0" name="Freeform 104"/>
            <p:cNvSpPr>
              <a:spLocks/>
            </p:cNvSpPr>
            <p:nvPr/>
          </p:nvSpPr>
          <p:spPr bwMode="invGray">
            <a:xfrm>
              <a:off x="4098" y="2294"/>
              <a:ext cx="76" cy="114"/>
            </a:xfrm>
            <a:custGeom>
              <a:avLst/>
              <a:gdLst>
                <a:gd name="T0" fmla="*/ 6 w 102"/>
                <a:gd name="T1" fmla="*/ 0 h 152"/>
                <a:gd name="T2" fmla="*/ 0 w 102"/>
                <a:gd name="T3" fmla="*/ 18 h 152"/>
                <a:gd name="T4" fmla="*/ 14 w 102"/>
                <a:gd name="T5" fmla="*/ 42 h 152"/>
                <a:gd name="T6" fmla="*/ 32 w 102"/>
                <a:gd name="T7" fmla="*/ 72 h 152"/>
                <a:gd name="T8" fmla="*/ 36 w 102"/>
                <a:gd name="T9" fmla="*/ 104 h 152"/>
                <a:gd name="T10" fmla="*/ 80 w 102"/>
                <a:gd name="T11" fmla="*/ 152 h 152"/>
                <a:gd name="T12" fmla="*/ 86 w 102"/>
                <a:gd name="T13" fmla="*/ 124 h 152"/>
                <a:gd name="T14" fmla="*/ 74 w 102"/>
                <a:gd name="T15" fmla="*/ 102 h 152"/>
                <a:gd name="T16" fmla="*/ 62 w 102"/>
                <a:gd name="T17" fmla="*/ 92 h 152"/>
                <a:gd name="T18" fmla="*/ 52 w 102"/>
                <a:gd name="T19" fmla="*/ 74 h 152"/>
                <a:gd name="T20" fmla="*/ 42 w 102"/>
                <a:gd name="T21" fmla="*/ 44 h 152"/>
                <a:gd name="T22" fmla="*/ 4 w 102"/>
                <a:gd name="T23" fmla="*/ 12 h 152"/>
                <a:gd name="T24" fmla="*/ 6 w 102"/>
                <a:gd name="T2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52">
                  <a:moveTo>
                    <a:pt x="6" y="0"/>
                  </a:moveTo>
                  <a:cubicBezTo>
                    <a:pt x="4" y="6"/>
                    <a:pt x="0" y="18"/>
                    <a:pt x="0" y="18"/>
                  </a:cubicBezTo>
                  <a:cubicBezTo>
                    <a:pt x="3" y="26"/>
                    <a:pt x="9" y="35"/>
                    <a:pt x="14" y="42"/>
                  </a:cubicBezTo>
                  <a:cubicBezTo>
                    <a:pt x="17" y="58"/>
                    <a:pt x="16" y="69"/>
                    <a:pt x="32" y="72"/>
                  </a:cubicBezTo>
                  <a:cubicBezTo>
                    <a:pt x="44" y="80"/>
                    <a:pt x="40" y="91"/>
                    <a:pt x="36" y="104"/>
                  </a:cubicBezTo>
                  <a:cubicBezTo>
                    <a:pt x="57" y="118"/>
                    <a:pt x="60" y="139"/>
                    <a:pt x="80" y="152"/>
                  </a:cubicBezTo>
                  <a:cubicBezTo>
                    <a:pt x="95" y="148"/>
                    <a:pt x="102" y="135"/>
                    <a:pt x="86" y="124"/>
                  </a:cubicBezTo>
                  <a:cubicBezTo>
                    <a:pt x="72" y="129"/>
                    <a:pt x="78" y="110"/>
                    <a:pt x="74" y="102"/>
                  </a:cubicBezTo>
                  <a:cubicBezTo>
                    <a:pt x="72" y="98"/>
                    <a:pt x="65" y="94"/>
                    <a:pt x="62" y="92"/>
                  </a:cubicBezTo>
                  <a:cubicBezTo>
                    <a:pt x="59" y="82"/>
                    <a:pt x="65" y="65"/>
                    <a:pt x="52" y="74"/>
                  </a:cubicBezTo>
                  <a:cubicBezTo>
                    <a:pt x="46" y="65"/>
                    <a:pt x="47" y="54"/>
                    <a:pt x="42" y="44"/>
                  </a:cubicBezTo>
                  <a:cubicBezTo>
                    <a:pt x="36" y="32"/>
                    <a:pt x="16" y="18"/>
                    <a:pt x="4" y="12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1" name="Freeform 105"/>
            <p:cNvSpPr>
              <a:spLocks/>
            </p:cNvSpPr>
            <p:nvPr/>
          </p:nvSpPr>
          <p:spPr bwMode="invGray">
            <a:xfrm>
              <a:off x="4159" y="2412"/>
              <a:ext cx="55" cy="78"/>
            </a:xfrm>
            <a:custGeom>
              <a:avLst/>
              <a:gdLst>
                <a:gd name="T0" fmla="*/ 64 w 74"/>
                <a:gd name="T1" fmla="*/ 22 h 103"/>
                <a:gd name="T2" fmla="*/ 74 w 74"/>
                <a:gd name="T3" fmla="*/ 40 h 103"/>
                <a:gd name="T4" fmla="*/ 30 w 74"/>
                <a:gd name="T5" fmla="*/ 84 h 103"/>
                <a:gd name="T6" fmla="*/ 32 w 74"/>
                <a:gd name="T7" fmla="*/ 100 h 103"/>
                <a:gd name="T8" fmla="*/ 20 w 74"/>
                <a:gd name="T9" fmla="*/ 94 h 103"/>
                <a:gd name="T10" fmla="*/ 6 w 74"/>
                <a:gd name="T11" fmla="*/ 84 h 103"/>
                <a:gd name="T12" fmla="*/ 0 w 74"/>
                <a:gd name="T13" fmla="*/ 82 h 103"/>
                <a:gd name="T14" fmla="*/ 10 w 74"/>
                <a:gd name="T15" fmla="*/ 58 h 103"/>
                <a:gd name="T16" fmla="*/ 12 w 74"/>
                <a:gd name="T17" fmla="*/ 52 h 103"/>
                <a:gd name="T18" fmla="*/ 2 w 74"/>
                <a:gd name="T19" fmla="*/ 24 h 103"/>
                <a:gd name="T20" fmla="*/ 4 w 74"/>
                <a:gd name="T21" fmla="*/ 14 h 103"/>
                <a:gd name="T22" fmla="*/ 26 w 74"/>
                <a:gd name="T23" fmla="*/ 22 h 103"/>
                <a:gd name="T24" fmla="*/ 36 w 74"/>
                <a:gd name="T25" fmla="*/ 36 h 103"/>
                <a:gd name="T26" fmla="*/ 64 w 74"/>
                <a:gd name="T27" fmla="*/ 2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" h="103">
                  <a:moveTo>
                    <a:pt x="64" y="22"/>
                  </a:moveTo>
                  <a:cubicBezTo>
                    <a:pt x="73" y="36"/>
                    <a:pt x="70" y="29"/>
                    <a:pt x="74" y="40"/>
                  </a:cubicBezTo>
                  <a:cubicBezTo>
                    <a:pt x="70" y="77"/>
                    <a:pt x="68" y="81"/>
                    <a:pt x="30" y="84"/>
                  </a:cubicBezTo>
                  <a:cubicBezTo>
                    <a:pt x="33" y="88"/>
                    <a:pt x="39" y="95"/>
                    <a:pt x="32" y="100"/>
                  </a:cubicBezTo>
                  <a:cubicBezTo>
                    <a:pt x="28" y="103"/>
                    <a:pt x="24" y="95"/>
                    <a:pt x="20" y="94"/>
                  </a:cubicBezTo>
                  <a:cubicBezTo>
                    <a:pt x="17" y="84"/>
                    <a:pt x="20" y="89"/>
                    <a:pt x="6" y="84"/>
                  </a:cubicBezTo>
                  <a:cubicBezTo>
                    <a:pt x="4" y="83"/>
                    <a:pt x="0" y="82"/>
                    <a:pt x="0" y="82"/>
                  </a:cubicBezTo>
                  <a:cubicBezTo>
                    <a:pt x="3" y="73"/>
                    <a:pt x="7" y="67"/>
                    <a:pt x="10" y="58"/>
                  </a:cubicBezTo>
                  <a:cubicBezTo>
                    <a:pt x="11" y="56"/>
                    <a:pt x="12" y="52"/>
                    <a:pt x="12" y="52"/>
                  </a:cubicBezTo>
                  <a:cubicBezTo>
                    <a:pt x="10" y="42"/>
                    <a:pt x="8" y="33"/>
                    <a:pt x="2" y="24"/>
                  </a:cubicBezTo>
                  <a:cubicBezTo>
                    <a:pt x="3" y="21"/>
                    <a:pt x="2" y="17"/>
                    <a:pt x="4" y="14"/>
                  </a:cubicBezTo>
                  <a:cubicBezTo>
                    <a:pt x="11" y="0"/>
                    <a:pt x="18" y="19"/>
                    <a:pt x="26" y="22"/>
                  </a:cubicBezTo>
                  <a:cubicBezTo>
                    <a:pt x="31" y="36"/>
                    <a:pt x="26" y="33"/>
                    <a:pt x="36" y="36"/>
                  </a:cubicBezTo>
                  <a:cubicBezTo>
                    <a:pt x="45" y="30"/>
                    <a:pt x="55" y="28"/>
                    <a:pt x="64" y="2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2" name="Freeform 106"/>
            <p:cNvSpPr>
              <a:spLocks/>
            </p:cNvSpPr>
            <p:nvPr/>
          </p:nvSpPr>
          <p:spPr bwMode="invGray">
            <a:xfrm>
              <a:off x="4123" y="2492"/>
              <a:ext cx="109" cy="189"/>
            </a:xfrm>
            <a:custGeom>
              <a:avLst/>
              <a:gdLst>
                <a:gd name="T0" fmla="*/ 82 w 146"/>
                <a:gd name="T1" fmla="*/ 100 h 252"/>
                <a:gd name="T2" fmla="*/ 66 w 146"/>
                <a:gd name="T3" fmla="*/ 106 h 252"/>
                <a:gd name="T4" fmla="*/ 64 w 146"/>
                <a:gd name="T5" fmla="*/ 132 h 252"/>
                <a:gd name="T6" fmla="*/ 22 w 146"/>
                <a:gd name="T7" fmla="*/ 146 h 252"/>
                <a:gd name="T8" fmla="*/ 8 w 146"/>
                <a:gd name="T9" fmla="*/ 168 h 252"/>
                <a:gd name="T10" fmla="*/ 20 w 146"/>
                <a:gd name="T11" fmla="*/ 182 h 252"/>
                <a:gd name="T12" fmla="*/ 8 w 146"/>
                <a:gd name="T13" fmla="*/ 198 h 252"/>
                <a:gd name="T14" fmla="*/ 24 w 146"/>
                <a:gd name="T15" fmla="*/ 252 h 252"/>
                <a:gd name="T16" fmla="*/ 28 w 146"/>
                <a:gd name="T17" fmla="*/ 214 h 252"/>
                <a:gd name="T18" fmla="*/ 22 w 146"/>
                <a:gd name="T19" fmla="*/ 192 h 252"/>
                <a:gd name="T20" fmla="*/ 42 w 146"/>
                <a:gd name="T21" fmla="*/ 176 h 252"/>
                <a:gd name="T22" fmla="*/ 52 w 146"/>
                <a:gd name="T23" fmla="*/ 158 h 252"/>
                <a:gd name="T24" fmla="*/ 66 w 146"/>
                <a:gd name="T25" fmla="*/ 174 h 252"/>
                <a:gd name="T26" fmla="*/ 44 w 146"/>
                <a:gd name="T27" fmla="*/ 190 h 252"/>
                <a:gd name="T28" fmla="*/ 56 w 146"/>
                <a:gd name="T29" fmla="*/ 200 h 252"/>
                <a:gd name="T30" fmla="*/ 68 w 146"/>
                <a:gd name="T31" fmla="*/ 178 h 252"/>
                <a:gd name="T32" fmla="*/ 84 w 146"/>
                <a:gd name="T33" fmla="*/ 184 h 252"/>
                <a:gd name="T34" fmla="*/ 104 w 146"/>
                <a:gd name="T35" fmla="*/ 148 h 252"/>
                <a:gd name="T36" fmla="*/ 114 w 146"/>
                <a:gd name="T37" fmla="*/ 156 h 252"/>
                <a:gd name="T38" fmla="*/ 136 w 146"/>
                <a:gd name="T39" fmla="*/ 148 h 252"/>
                <a:gd name="T40" fmla="*/ 146 w 146"/>
                <a:gd name="T41" fmla="*/ 130 h 252"/>
                <a:gd name="T42" fmla="*/ 142 w 146"/>
                <a:gd name="T43" fmla="*/ 110 h 252"/>
                <a:gd name="T44" fmla="*/ 134 w 146"/>
                <a:gd name="T45" fmla="*/ 98 h 252"/>
                <a:gd name="T46" fmla="*/ 122 w 146"/>
                <a:gd name="T47" fmla="*/ 40 h 252"/>
                <a:gd name="T48" fmla="*/ 94 w 146"/>
                <a:gd name="T49" fmla="*/ 0 h 252"/>
                <a:gd name="T50" fmla="*/ 78 w 146"/>
                <a:gd name="T51" fmla="*/ 12 h 252"/>
                <a:gd name="T52" fmla="*/ 96 w 146"/>
                <a:gd name="T53" fmla="*/ 34 h 252"/>
                <a:gd name="T54" fmla="*/ 96 w 146"/>
                <a:gd name="T55" fmla="*/ 64 h 252"/>
                <a:gd name="T56" fmla="*/ 82 w 146"/>
                <a:gd name="T57" fmla="*/ 10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6" h="252">
                  <a:moveTo>
                    <a:pt x="82" y="100"/>
                  </a:moveTo>
                  <a:cubicBezTo>
                    <a:pt x="70" y="88"/>
                    <a:pt x="69" y="92"/>
                    <a:pt x="66" y="106"/>
                  </a:cubicBezTo>
                  <a:cubicBezTo>
                    <a:pt x="65" y="115"/>
                    <a:pt x="68" y="124"/>
                    <a:pt x="64" y="132"/>
                  </a:cubicBezTo>
                  <a:cubicBezTo>
                    <a:pt x="63" y="133"/>
                    <a:pt x="28" y="142"/>
                    <a:pt x="22" y="146"/>
                  </a:cubicBezTo>
                  <a:cubicBezTo>
                    <a:pt x="18" y="157"/>
                    <a:pt x="18" y="162"/>
                    <a:pt x="8" y="168"/>
                  </a:cubicBezTo>
                  <a:cubicBezTo>
                    <a:pt x="0" y="180"/>
                    <a:pt x="7" y="180"/>
                    <a:pt x="20" y="182"/>
                  </a:cubicBezTo>
                  <a:cubicBezTo>
                    <a:pt x="17" y="190"/>
                    <a:pt x="15" y="193"/>
                    <a:pt x="8" y="198"/>
                  </a:cubicBezTo>
                  <a:cubicBezTo>
                    <a:pt x="10" y="214"/>
                    <a:pt x="9" y="242"/>
                    <a:pt x="24" y="252"/>
                  </a:cubicBezTo>
                  <a:cubicBezTo>
                    <a:pt x="42" y="246"/>
                    <a:pt x="31" y="227"/>
                    <a:pt x="28" y="214"/>
                  </a:cubicBezTo>
                  <a:cubicBezTo>
                    <a:pt x="26" y="207"/>
                    <a:pt x="22" y="192"/>
                    <a:pt x="22" y="192"/>
                  </a:cubicBezTo>
                  <a:cubicBezTo>
                    <a:pt x="25" y="180"/>
                    <a:pt x="33" y="182"/>
                    <a:pt x="42" y="176"/>
                  </a:cubicBezTo>
                  <a:cubicBezTo>
                    <a:pt x="44" y="169"/>
                    <a:pt x="52" y="158"/>
                    <a:pt x="52" y="158"/>
                  </a:cubicBezTo>
                  <a:cubicBezTo>
                    <a:pt x="58" y="164"/>
                    <a:pt x="63" y="166"/>
                    <a:pt x="66" y="174"/>
                  </a:cubicBezTo>
                  <a:cubicBezTo>
                    <a:pt x="59" y="178"/>
                    <a:pt x="51" y="188"/>
                    <a:pt x="44" y="190"/>
                  </a:cubicBezTo>
                  <a:cubicBezTo>
                    <a:pt x="36" y="202"/>
                    <a:pt x="46" y="202"/>
                    <a:pt x="56" y="200"/>
                  </a:cubicBezTo>
                  <a:cubicBezTo>
                    <a:pt x="60" y="189"/>
                    <a:pt x="59" y="184"/>
                    <a:pt x="68" y="178"/>
                  </a:cubicBezTo>
                  <a:cubicBezTo>
                    <a:pt x="77" y="181"/>
                    <a:pt x="75" y="187"/>
                    <a:pt x="84" y="184"/>
                  </a:cubicBezTo>
                  <a:cubicBezTo>
                    <a:pt x="92" y="171"/>
                    <a:pt x="91" y="157"/>
                    <a:pt x="104" y="148"/>
                  </a:cubicBezTo>
                  <a:cubicBezTo>
                    <a:pt x="108" y="149"/>
                    <a:pt x="110" y="155"/>
                    <a:pt x="114" y="156"/>
                  </a:cubicBezTo>
                  <a:cubicBezTo>
                    <a:pt x="120" y="158"/>
                    <a:pt x="131" y="151"/>
                    <a:pt x="136" y="148"/>
                  </a:cubicBezTo>
                  <a:cubicBezTo>
                    <a:pt x="145" y="134"/>
                    <a:pt x="142" y="141"/>
                    <a:pt x="146" y="130"/>
                  </a:cubicBezTo>
                  <a:cubicBezTo>
                    <a:pt x="146" y="127"/>
                    <a:pt x="145" y="115"/>
                    <a:pt x="142" y="110"/>
                  </a:cubicBezTo>
                  <a:cubicBezTo>
                    <a:pt x="140" y="106"/>
                    <a:pt x="134" y="98"/>
                    <a:pt x="134" y="98"/>
                  </a:cubicBezTo>
                  <a:cubicBezTo>
                    <a:pt x="131" y="78"/>
                    <a:pt x="142" y="53"/>
                    <a:pt x="122" y="40"/>
                  </a:cubicBezTo>
                  <a:cubicBezTo>
                    <a:pt x="112" y="26"/>
                    <a:pt x="109" y="10"/>
                    <a:pt x="94" y="0"/>
                  </a:cubicBezTo>
                  <a:cubicBezTo>
                    <a:pt x="87" y="4"/>
                    <a:pt x="86" y="9"/>
                    <a:pt x="78" y="12"/>
                  </a:cubicBezTo>
                  <a:cubicBezTo>
                    <a:pt x="67" y="29"/>
                    <a:pt x="80" y="31"/>
                    <a:pt x="96" y="34"/>
                  </a:cubicBezTo>
                  <a:cubicBezTo>
                    <a:pt x="103" y="44"/>
                    <a:pt x="100" y="53"/>
                    <a:pt x="96" y="64"/>
                  </a:cubicBezTo>
                  <a:cubicBezTo>
                    <a:pt x="96" y="68"/>
                    <a:pt x="95" y="106"/>
                    <a:pt x="82" y="10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3" name="Freeform 107"/>
            <p:cNvSpPr>
              <a:spLocks/>
            </p:cNvSpPr>
            <p:nvPr/>
          </p:nvSpPr>
          <p:spPr bwMode="invGray">
            <a:xfrm>
              <a:off x="3062" y="1988"/>
              <a:ext cx="52" cy="30"/>
            </a:xfrm>
            <a:custGeom>
              <a:avLst/>
              <a:gdLst>
                <a:gd name="T0" fmla="*/ 59 w 70"/>
                <a:gd name="T1" fmla="*/ 0 h 40"/>
                <a:gd name="T2" fmla="*/ 65 w 70"/>
                <a:gd name="T3" fmla="*/ 20 h 40"/>
                <a:gd name="T4" fmla="*/ 41 w 70"/>
                <a:gd name="T5" fmla="*/ 24 h 40"/>
                <a:gd name="T6" fmla="*/ 31 w 70"/>
                <a:gd name="T7" fmla="*/ 40 h 40"/>
                <a:gd name="T8" fmla="*/ 7 w 70"/>
                <a:gd name="T9" fmla="*/ 38 h 40"/>
                <a:gd name="T10" fmla="*/ 1 w 70"/>
                <a:gd name="T11" fmla="*/ 36 h 40"/>
                <a:gd name="T12" fmla="*/ 33 w 70"/>
                <a:gd name="T13" fmla="*/ 20 h 40"/>
                <a:gd name="T14" fmla="*/ 59 w 70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40">
                  <a:moveTo>
                    <a:pt x="59" y="0"/>
                  </a:moveTo>
                  <a:cubicBezTo>
                    <a:pt x="68" y="3"/>
                    <a:pt x="70" y="10"/>
                    <a:pt x="65" y="20"/>
                  </a:cubicBezTo>
                  <a:cubicBezTo>
                    <a:pt x="61" y="27"/>
                    <a:pt x="49" y="23"/>
                    <a:pt x="41" y="24"/>
                  </a:cubicBezTo>
                  <a:cubicBezTo>
                    <a:pt x="36" y="38"/>
                    <a:pt x="41" y="34"/>
                    <a:pt x="31" y="40"/>
                  </a:cubicBezTo>
                  <a:cubicBezTo>
                    <a:pt x="23" y="39"/>
                    <a:pt x="15" y="39"/>
                    <a:pt x="7" y="38"/>
                  </a:cubicBezTo>
                  <a:cubicBezTo>
                    <a:pt x="5" y="38"/>
                    <a:pt x="0" y="38"/>
                    <a:pt x="1" y="36"/>
                  </a:cubicBezTo>
                  <a:cubicBezTo>
                    <a:pt x="7" y="26"/>
                    <a:pt x="23" y="23"/>
                    <a:pt x="33" y="20"/>
                  </a:cubicBezTo>
                  <a:cubicBezTo>
                    <a:pt x="39" y="11"/>
                    <a:pt x="51" y="8"/>
                    <a:pt x="5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4" name="Freeform 108"/>
            <p:cNvSpPr>
              <a:spLocks/>
            </p:cNvSpPr>
            <p:nvPr/>
          </p:nvSpPr>
          <p:spPr bwMode="invGray">
            <a:xfrm>
              <a:off x="2955" y="1997"/>
              <a:ext cx="19" cy="22"/>
            </a:xfrm>
            <a:custGeom>
              <a:avLst/>
              <a:gdLst>
                <a:gd name="T0" fmla="*/ 18 w 26"/>
                <a:gd name="T1" fmla="*/ 0 h 29"/>
                <a:gd name="T2" fmla="*/ 0 w 26"/>
                <a:gd name="T3" fmla="*/ 18 h 29"/>
                <a:gd name="T4" fmla="*/ 18 w 26"/>
                <a:gd name="T5" fmla="*/ 26 h 29"/>
                <a:gd name="T6" fmla="*/ 18 w 2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9">
                  <a:moveTo>
                    <a:pt x="18" y="0"/>
                  </a:moveTo>
                  <a:cubicBezTo>
                    <a:pt x="9" y="6"/>
                    <a:pt x="4" y="7"/>
                    <a:pt x="0" y="18"/>
                  </a:cubicBezTo>
                  <a:cubicBezTo>
                    <a:pt x="7" y="25"/>
                    <a:pt x="9" y="29"/>
                    <a:pt x="18" y="26"/>
                  </a:cubicBezTo>
                  <a:cubicBezTo>
                    <a:pt x="22" y="14"/>
                    <a:pt x="26" y="12"/>
                    <a:pt x="1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5" name="Freeform 109"/>
            <p:cNvSpPr>
              <a:spLocks/>
            </p:cNvSpPr>
            <p:nvPr/>
          </p:nvSpPr>
          <p:spPr bwMode="invGray">
            <a:xfrm>
              <a:off x="2979" y="1996"/>
              <a:ext cx="37" cy="27"/>
            </a:xfrm>
            <a:custGeom>
              <a:avLst/>
              <a:gdLst>
                <a:gd name="T0" fmla="*/ 14 w 49"/>
                <a:gd name="T1" fmla="*/ 6 h 36"/>
                <a:gd name="T2" fmla="*/ 0 w 49"/>
                <a:gd name="T3" fmla="*/ 18 h 36"/>
                <a:gd name="T4" fmla="*/ 6 w 49"/>
                <a:gd name="T5" fmla="*/ 32 h 36"/>
                <a:gd name="T6" fmla="*/ 18 w 49"/>
                <a:gd name="T7" fmla="*/ 36 h 36"/>
                <a:gd name="T8" fmla="*/ 40 w 49"/>
                <a:gd name="T9" fmla="*/ 26 h 36"/>
                <a:gd name="T10" fmla="*/ 14 w 49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36">
                  <a:moveTo>
                    <a:pt x="14" y="6"/>
                  </a:moveTo>
                  <a:cubicBezTo>
                    <a:pt x="11" y="14"/>
                    <a:pt x="7" y="13"/>
                    <a:pt x="0" y="18"/>
                  </a:cubicBezTo>
                  <a:cubicBezTo>
                    <a:pt x="1" y="22"/>
                    <a:pt x="2" y="29"/>
                    <a:pt x="6" y="32"/>
                  </a:cubicBezTo>
                  <a:cubicBezTo>
                    <a:pt x="10" y="34"/>
                    <a:pt x="18" y="36"/>
                    <a:pt x="18" y="36"/>
                  </a:cubicBezTo>
                  <a:cubicBezTo>
                    <a:pt x="24" y="27"/>
                    <a:pt x="30" y="28"/>
                    <a:pt x="40" y="26"/>
                  </a:cubicBezTo>
                  <a:cubicBezTo>
                    <a:pt x="49" y="0"/>
                    <a:pt x="26" y="18"/>
                    <a:pt x="14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6" name="Freeform 110"/>
            <p:cNvSpPr>
              <a:spLocks/>
            </p:cNvSpPr>
            <p:nvPr/>
          </p:nvSpPr>
          <p:spPr bwMode="invGray">
            <a:xfrm>
              <a:off x="3040" y="1987"/>
              <a:ext cx="20" cy="16"/>
            </a:xfrm>
            <a:custGeom>
              <a:avLst/>
              <a:gdLst>
                <a:gd name="T0" fmla="*/ 11 w 27"/>
                <a:gd name="T1" fmla="*/ 0 h 22"/>
                <a:gd name="T2" fmla="*/ 3 w 27"/>
                <a:gd name="T3" fmla="*/ 12 h 22"/>
                <a:gd name="T4" fmla="*/ 19 w 27"/>
                <a:gd name="T5" fmla="*/ 22 h 22"/>
                <a:gd name="T6" fmla="*/ 11 w 27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2">
                  <a:moveTo>
                    <a:pt x="11" y="0"/>
                  </a:moveTo>
                  <a:cubicBezTo>
                    <a:pt x="8" y="4"/>
                    <a:pt x="0" y="8"/>
                    <a:pt x="3" y="12"/>
                  </a:cubicBezTo>
                  <a:cubicBezTo>
                    <a:pt x="6" y="17"/>
                    <a:pt x="19" y="22"/>
                    <a:pt x="19" y="22"/>
                  </a:cubicBezTo>
                  <a:cubicBezTo>
                    <a:pt x="27" y="10"/>
                    <a:pt x="15" y="11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7" name="Freeform 111"/>
            <p:cNvSpPr>
              <a:spLocks/>
            </p:cNvSpPr>
            <p:nvPr/>
          </p:nvSpPr>
          <p:spPr bwMode="invGray">
            <a:xfrm>
              <a:off x="3022" y="2005"/>
              <a:ext cx="15" cy="13"/>
            </a:xfrm>
            <a:custGeom>
              <a:avLst/>
              <a:gdLst>
                <a:gd name="T0" fmla="*/ 11 w 20"/>
                <a:gd name="T1" fmla="*/ 0 h 18"/>
                <a:gd name="T2" fmla="*/ 9 w 20"/>
                <a:gd name="T3" fmla="*/ 18 h 18"/>
                <a:gd name="T4" fmla="*/ 11 w 20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8">
                  <a:moveTo>
                    <a:pt x="11" y="0"/>
                  </a:moveTo>
                  <a:cubicBezTo>
                    <a:pt x="1" y="14"/>
                    <a:pt x="0" y="9"/>
                    <a:pt x="9" y="18"/>
                  </a:cubicBezTo>
                  <a:cubicBezTo>
                    <a:pt x="20" y="14"/>
                    <a:pt x="16" y="18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8" name="Freeform 112"/>
            <p:cNvSpPr>
              <a:spLocks/>
            </p:cNvSpPr>
            <p:nvPr/>
          </p:nvSpPr>
          <p:spPr bwMode="invGray">
            <a:xfrm>
              <a:off x="4162" y="2021"/>
              <a:ext cx="18" cy="33"/>
            </a:xfrm>
            <a:custGeom>
              <a:avLst/>
              <a:gdLst>
                <a:gd name="T0" fmla="*/ 24 w 24"/>
                <a:gd name="T1" fmla="*/ 0 h 44"/>
                <a:gd name="T2" fmla="*/ 8 w 24"/>
                <a:gd name="T3" fmla="*/ 16 h 44"/>
                <a:gd name="T4" fmla="*/ 0 w 24"/>
                <a:gd name="T5" fmla="*/ 34 h 44"/>
                <a:gd name="T6" fmla="*/ 16 w 24"/>
                <a:gd name="T7" fmla="*/ 40 h 44"/>
                <a:gd name="T8" fmla="*/ 24 w 24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4">
                  <a:moveTo>
                    <a:pt x="24" y="0"/>
                  </a:moveTo>
                  <a:cubicBezTo>
                    <a:pt x="19" y="7"/>
                    <a:pt x="15" y="11"/>
                    <a:pt x="8" y="16"/>
                  </a:cubicBezTo>
                  <a:cubicBezTo>
                    <a:pt x="4" y="21"/>
                    <a:pt x="0" y="34"/>
                    <a:pt x="0" y="34"/>
                  </a:cubicBezTo>
                  <a:cubicBezTo>
                    <a:pt x="3" y="44"/>
                    <a:pt x="7" y="42"/>
                    <a:pt x="16" y="40"/>
                  </a:cubicBezTo>
                  <a:cubicBezTo>
                    <a:pt x="20" y="27"/>
                    <a:pt x="24" y="14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9" name="Freeform 113"/>
            <p:cNvSpPr>
              <a:spLocks/>
            </p:cNvSpPr>
            <p:nvPr/>
          </p:nvSpPr>
          <p:spPr bwMode="invGray">
            <a:xfrm>
              <a:off x="3278" y="3473"/>
              <a:ext cx="31" cy="18"/>
            </a:xfrm>
            <a:custGeom>
              <a:avLst/>
              <a:gdLst>
                <a:gd name="T0" fmla="*/ 30 w 41"/>
                <a:gd name="T1" fmla="*/ 0 h 24"/>
                <a:gd name="T2" fmla="*/ 26 w 41"/>
                <a:gd name="T3" fmla="*/ 24 h 24"/>
                <a:gd name="T4" fmla="*/ 30 w 41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4">
                  <a:moveTo>
                    <a:pt x="30" y="0"/>
                  </a:moveTo>
                  <a:cubicBezTo>
                    <a:pt x="4" y="4"/>
                    <a:pt x="0" y="17"/>
                    <a:pt x="26" y="24"/>
                  </a:cubicBezTo>
                  <a:cubicBezTo>
                    <a:pt x="41" y="19"/>
                    <a:pt x="38" y="10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0" name="Freeform 114"/>
            <p:cNvSpPr>
              <a:spLocks/>
            </p:cNvSpPr>
            <p:nvPr/>
          </p:nvSpPr>
          <p:spPr bwMode="invGray">
            <a:xfrm>
              <a:off x="3318" y="3466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1" name="Freeform 115"/>
            <p:cNvSpPr>
              <a:spLocks/>
            </p:cNvSpPr>
            <p:nvPr/>
          </p:nvSpPr>
          <p:spPr bwMode="invGray">
            <a:xfrm>
              <a:off x="3251" y="3312"/>
              <a:ext cx="9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2" name="Freeform 116"/>
            <p:cNvSpPr>
              <a:spLocks/>
            </p:cNvSpPr>
            <p:nvPr/>
          </p:nvSpPr>
          <p:spPr bwMode="invGray">
            <a:xfrm>
              <a:off x="3311" y="3239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3" name="Freeform 117"/>
            <p:cNvSpPr>
              <a:spLocks/>
            </p:cNvSpPr>
            <p:nvPr/>
          </p:nvSpPr>
          <p:spPr bwMode="invGray">
            <a:xfrm>
              <a:off x="3287" y="3238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4" name="Freeform 118"/>
            <p:cNvSpPr>
              <a:spLocks/>
            </p:cNvSpPr>
            <p:nvPr/>
          </p:nvSpPr>
          <p:spPr bwMode="invGray">
            <a:xfrm>
              <a:off x="3276" y="3260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5" name="Freeform 119"/>
            <p:cNvSpPr>
              <a:spLocks/>
            </p:cNvSpPr>
            <p:nvPr/>
          </p:nvSpPr>
          <p:spPr bwMode="invGray">
            <a:xfrm>
              <a:off x="3251" y="3294"/>
              <a:ext cx="9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6" name="Freeform 120"/>
            <p:cNvSpPr>
              <a:spLocks/>
            </p:cNvSpPr>
            <p:nvPr/>
          </p:nvSpPr>
          <p:spPr bwMode="invGray">
            <a:xfrm>
              <a:off x="3270" y="3281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7" name="Freeform 121"/>
            <p:cNvSpPr>
              <a:spLocks/>
            </p:cNvSpPr>
            <p:nvPr/>
          </p:nvSpPr>
          <p:spPr bwMode="invGray">
            <a:xfrm>
              <a:off x="2537" y="2293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8" name="Freeform 122"/>
            <p:cNvSpPr>
              <a:spLocks/>
            </p:cNvSpPr>
            <p:nvPr/>
          </p:nvSpPr>
          <p:spPr bwMode="invGray">
            <a:xfrm>
              <a:off x="2476" y="2259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9" name="Freeform 123"/>
            <p:cNvSpPr>
              <a:spLocks/>
            </p:cNvSpPr>
            <p:nvPr/>
          </p:nvSpPr>
          <p:spPr bwMode="invGray">
            <a:xfrm>
              <a:off x="2238" y="2042"/>
              <a:ext cx="2060" cy="1644"/>
            </a:xfrm>
            <a:custGeom>
              <a:avLst/>
              <a:gdLst>
                <a:gd name="T0" fmla="*/ 452 w 2060"/>
                <a:gd name="T1" fmla="*/ 653 h 1644"/>
                <a:gd name="T2" fmla="*/ 333 w 2060"/>
                <a:gd name="T3" fmla="*/ 595 h 1644"/>
                <a:gd name="T4" fmla="*/ 158 w 2060"/>
                <a:gd name="T5" fmla="*/ 645 h 1644"/>
                <a:gd name="T6" fmla="*/ 46 w 2060"/>
                <a:gd name="T7" fmla="*/ 759 h 1644"/>
                <a:gd name="T8" fmla="*/ 12 w 2060"/>
                <a:gd name="T9" fmla="*/ 941 h 1644"/>
                <a:gd name="T10" fmla="*/ 146 w 2060"/>
                <a:gd name="T11" fmla="*/ 1059 h 1644"/>
                <a:gd name="T12" fmla="*/ 308 w 2060"/>
                <a:gd name="T13" fmla="*/ 1041 h 1644"/>
                <a:gd name="T14" fmla="*/ 396 w 2060"/>
                <a:gd name="T15" fmla="*/ 1138 h 1644"/>
                <a:gd name="T16" fmla="*/ 452 w 2060"/>
                <a:gd name="T17" fmla="*/ 1447 h 1644"/>
                <a:gd name="T18" fmla="*/ 497 w 2060"/>
                <a:gd name="T19" fmla="*/ 1628 h 1644"/>
                <a:gd name="T20" fmla="*/ 704 w 2060"/>
                <a:gd name="T21" fmla="*/ 1574 h 1644"/>
                <a:gd name="T22" fmla="*/ 817 w 2060"/>
                <a:gd name="T23" fmla="*/ 1380 h 1644"/>
                <a:gd name="T24" fmla="*/ 885 w 2060"/>
                <a:gd name="T25" fmla="*/ 1153 h 1644"/>
                <a:gd name="T26" fmla="*/ 998 w 2060"/>
                <a:gd name="T27" fmla="*/ 999 h 1644"/>
                <a:gd name="T28" fmla="*/ 796 w 2060"/>
                <a:gd name="T29" fmla="*/ 856 h 1644"/>
                <a:gd name="T30" fmla="*/ 817 w 2060"/>
                <a:gd name="T31" fmla="*/ 819 h 1644"/>
                <a:gd name="T32" fmla="*/ 1003 w 2060"/>
                <a:gd name="T33" fmla="*/ 916 h 1644"/>
                <a:gd name="T34" fmla="*/ 1098 w 2060"/>
                <a:gd name="T35" fmla="*/ 792 h 1644"/>
                <a:gd name="T36" fmla="*/ 1046 w 2060"/>
                <a:gd name="T37" fmla="*/ 763 h 1644"/>
                <a:gd name="T38" fmla="*/ 929 w 2060"/>
                <a:gd name="T39" fmla="*/ 716 h 1644"/>
                <a:gd name="T40" fmla="*/ 1141 w 2060"/>
                <a:gd name="T41" fmla="*/ 761 h 1644"/>
                <a:gd name="T42" fmla="*/ 1296 w 2060"/>
                <a:gd name="T43" fmla="*/ 852 h 1644"/>
                <a:gd name="T44" fmla="*/ 1373 w 2060"/>
                <a:gd name="T45" fmla="*/ 1033 h 1644"/>
                <a:gd name="T46" fmla="*/ 1608 w 2060"/>
                <a:gd name="T47" fmla="*/ 847 h 1644"/>
                <a:gd name="T48" fmla="*/ 1704 w 2060"/>
                <a:gd name="T49" fmla="*/ 1030 h 1644"/>
                <a:gd name="T50" fmla="*/ 1707 w 2060"/>
                <a:gd name="T51" fmla="*/ 874 h 1644"/>
                <a:gd name="T52" fmla="*/ 1759 w 2060"/>
                <a:gd name="T53" fmla="*/ 800 h 1644"/>
                <a:gd name="T54" fmla="*/ 1783 w 2060"/>
                <a:gd name="T55" fmla="*/ 544 h 1644"/>
                <a:gd name="T56" fmla="*/ 1824 w 2060"/>
                <a:gd name="T57" fmla="*/ 528 h 1644"/>
                <a:gd name="T58" fmla="*/ 1844 w 2060"/>
                <a:gd name="T59" fmla="*/ 427 h 1644"/>
                <a:gd name="T60" fmla="*/ 1805 w 2060"/>
                <a:gd name="T61" fmla="*/ 226 h 1644"/>
                <a:gd name="T62" fmla="*/ 1899 w 2060"/>
                <a:gd name="T63" fmla="*/ 108 h 1644"/>
                <a:gd name="T64" fmla="*/ 1947 w 2060"/>
                <a:gd name="T65" fmla="*/ 209 h 1644"/>
                <a:gd name="T66" fmla="*/ 1943 w 2060"/>
                <a:gd name="T67" fmla="*/ 123 h 1644"/>
                <a:gd name="T68" fmla="*/ 1975 w 2060"/>
                <a:gd name="T69" fmla="*/ 51 h 1644"/>
                <a:gd name="T70" fmla="*/ 2038 w 2060"/>
                <a:gd name="T71" fmla="*/ 0 h 1644"/>
                <a:gd name="T72" fmla="*/ 1820 w 2060"/>
                <a:gd name="T73" fmla="*/ 63 h 1644"/>
                <a:gd name="T74" fmla="*/ 1583 w 2060"/>
                <a:gd name="T75" fmla="*/ 83 h 1644"/>
                <a:gd name="T76" fmla="*/ 1349 w 2060"/>
                <a:gd name="T77" fmla="*/ 30 h 1644"/>
                <a:gd name="T78" fmla="*/ 1132 w 2060"/>
                <a:gd name="T79" fmla="*/ 65 h 1644"/>
                <a:gd name="T80" fmla="*/ 1040 w 2060"/>
                <a:gd name="T81" fmla="*/ 170 h 1644"/>
                <a:gd name="T82" fmla="*/ 926 w 2060"/>
                <a:gd name="T83" fmla="*/ 137 h 1644"/>
                <a:gd name="T84" fmla="*/ 758 w 2060"/>
                <a:gd name="T85" fmla="*/ 183 h 1644"/>
                <a:gd name="T86" fmla="*/ 667 w 2060"/>
                <a:gd name="T87" fmla="*/ 140 h 1644"/>
                <a:gd name="T88" fmla="*/ 364 w 2060"/>
                <a:gd name="T89" fmla="*/ 248 h 1644"/>
                <a:gd name="T90" fmla="*/ 535 w 2060"/>
                <a:gd name="T91" fmla="*/ 213 h 1644"/>
                <a:gd name="T92" fmla="*/ 638 w 2060"/>
                <a:gd name="T93" fmla="*/ 276 h 1644"/>
                <a:gd name="T94" fmla="*/ 443 w 2060"/>
                <a:gd name="T95" fmla="*/ 357 h 1644"/>
                <a:gd name="T96" fmla="*/ 275 w 2060"/>
                <a:gd name="T97" fmla="*/ 416 h 1644"/>
                <a:gd name="T98" fmla="*/ 167 w 2060"/>
                <a:gd name="T99" fmla="*/ 537 h 1644"/>
                <a:gd name="T100" fmla="*/ 283 w 2060"/>
                <a:gd name="T101" fmla="*/ 552 h 1644"/>
                <a:gd name="T102" fmla="*/ 381 w 2060"/>
                <a:gd name="T103" fmla="*/ 573 h 1644"/>
                <a:gd name="T104" fmla="*/ 493 w 2060"/>
                <a:gd name="T105" fmla="*/ 590 h 1644"/>
                <a:gd name="T106" fmla="*/ 487 w 2060"/>
                <a:gd name="T107" fmla="*/ 512 h 1644"/>
                <a:gd name="T108" fmla="*/ 592 w 2060"/>
                <a:gd name="T109" fmla="*/ 548 h 1644"/>
                <a:gd name="T110" fmla="*/ 686 w 2060"/>
                <a:gd name="T111" fmla="*/ 470 h 1644"/>
                <a:gd name="T112" fmla="*/ 772 w 2060"/>
                <a:gd name="T113" fmla="*/ 480 h 1644"/>
                <a:gd name="T114" fmla="*/ 639 w 2060"/>
                <a:gd name="T115" fmla="*/ 598 h 1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60" h="1644">
                  <a:moveTo>
                    <a:pt x="697" y="677"/>
                  </a:moveTo>
                  <a:cubicBezTo>
                    <a:pt x="659" y="675"/>
                    <a:pt x="652" y="669"/>
                    <a:pt x="618" y="667"/>
                  </a:cubicBezTo>
                  <a:cubicBezTo>
                    <a:pt x="607" y="666"/>
                    <a:pt x="594" y="661"/>
                    <a:pt x="582" y="658"/>
                  </a:cubicBezTo>
                  <a:cubicBezTo>
                    <a:pt x="577" y="655"/>
                    <a:pt x="568" y="650"/>
                    <a:pt x="568" y="650"/>
                  </a:cubicBezTo>
                  <a:cubicBezTo>
                    <a:pt x="551" y="652"/>
                    <a:pt x="557" y="655"/>
                    <a:pt x="546" y="658"/>
                  </a:cubicBezTo>
                  <a:cubicBezTo>
                    <a:pt x="540" y="667"/>
                    <a:pt x="542" y="669"/>
                    <a:pt x="546" y="677"/>
                  </a:cubicBezTo>
                  <a:cubicBezTo>
                    <a:pt x="548" y="680"/>
                    <a:pt x="550" y="686"/>
                    <a:pt x="550" y="686"/>
                  </a:cubicBezTo>
                  <a:cubicBezTo>
                    <a:pt x="526" y="694"/>
                    <a:pt x="506" y="678"/>
                    <a:pt x="488" y="670"/>
                  </a:cubicBezTo>
                  <a:cubicBezTo>
                    <a:pt x="481" y="653"/>
                    <a:pt x="472" y="655"/>
                    <a:pt x="452" y="653"/>
                  </a:cubicBezTo>
                  <a:cubicBezTo>
                    <a:pt x="446" y="648"/>
                    <a:pt x="444" y="648"/>
                    <a:pt x="437" y="650"/>
                  </a:cubicBezTo>
                  <a:cubicBezTo>
                    <a:pt x="427" y="647"/>
                    <a:pt x="433" y="648"/>
                    <a:pt x="423" y="642"/>
                  </a:cubicBezTo>
                  <a:cubicBezTo>
                    <a:pt x="421" y="641"/>
                    <a:pt x="418" y="639"/>
                    <a:pt x="418" y="639"/>
                  </a:cubicBezTo>
                  <a:cubicBezTo>
                    <a:pt x="416" y="638"/>
                    <a:pt x="413" y="633"/>
                    <a:pt x="413" y="630"/>
                  </a:cubicBezTo>
                  <a:cubicBezTo>
                    <a:pt x="415" y="625"/>
                    <a:pt x="418" y="616"/>
                    <a:pt x="418" y="616"/>
                  </a:cubicBezTo>
                  <a:cubicBezTo>
                    <a:pt x="416" y="592"/>
                    <a:pt x="421" y="588"/>
                    <a:pt x="398" y="591"/>
                  </a:cubicBezTo>
                  <a:cubicBezTo>
                    <a:pt x="390" y="598"/>
                    <a:pt x="390" y="595"/>
                    <a:pt x="381" y="592"/>
                  </a:cubicBezTo>
                  <a:cubicBezTo>
                    <a:pt x="370" y="592"/>
                    <a:pt x="361" y="595"/>
                    <a:pt x="348" y="597"/>
                  </a:cubicBezTo>
                  <a:cubicBezTo>
                    <a:pt x="344" y="595"/>
                    <a:pt x="337" y="597"/>
                    <a:pt x="333" y="595"/>
                  </a:cubicBezTo>
                  <a:cubicBezTo>
                    <a:pt x="331" y="594"/>
                    <a:pt x="330" y="592"/>
                    <a:pt x="328" y="592"/>
                  </a:cubicBezTo>
                  <a:cubicBezTo>
                    <a:pt x="314" y="591"/>
                    <a:pt x="296" y="597"/>
                    <a:pt x="283" y="602"/>
                  </a:cubicBezTo>
                  <a:cubicBezTo>
                    <a:pt x="276" y="603"/>
                    <a:pt x="268" y="606"/>
                    <a:pt x="260" y="608"/>
                  </a:cubicBezTo>
                  <a:cubicBezTo>
                    <a:pt x="255" y="609"/>
                    <a:pt x="246" y="613"/>
                    <a:pt x="246" y="613"/>
                  </a:cubicBezTo>
                  <a:cubicBezTo>
                    <a:pt x="228" y="611"/>
                    <a:pt x="209" y="609"/>
                    <a:pt x="189" y="611"/>
                  </a:cubicBezTo>
                  <a:cubicBezTo>
                    <a:pt x="184" y="613"/>
                    <a:pt x="180" y="614"/>
                    <a:pt x="175" y="617"/>
                  </a:cubicBezTo>
                  <a:cubicBezTo>
                    <a:pt x="173" y="619"/>
                    <a:pt x="173" y="620"/>
                    <a:pt x="173" y="622"/>
                  </a:cubicBezTo>
                  <a:cubicBezTo>
                    <a:pt x="172" y="623"/>
                    <a:pt x="169" y="623"/>
                    <a:pt x="169" y="625"/>
                  </a:cubicBezTo>
                  <a:cubicBezTo>
                    <a:pt x="163" y="634"/>
                    <a:pt x="167" y="641"/>
                    <a:pt x="158" y="645"/>
                  </a:cubicBezTo>
                  <a:cubicBezTo>
                    <a:pt x="153" y="648"/>
                    <a:pt x="149" y="652"/>
                    <a:pt x="144" y="655"/>
                  </a:cubicBezTo>
                  <a:cubicBezTo>
                    <a:pt x="141" y="656"/>
                    <a:pt x="135" y="659"/>
                    <a:pt x="135" y="659"/>
                  </a:cubicBezTo>
                  <a:cubicBezTo>
                    <a:pt x="133" y="664"/>
                    <a:pt x="130" y="666"/>
                    <a:pt x="130" y="669"/>
                  </a:cubicBezTo>
                  <a:cubicBezTo>
                    <a:pt x="128" y="677"/>
                    <a:pt x="132" y="691"/>
                    <a:pt x="124" y="698"/>
                  </a:cubicBezTo>
                  <a:cubicBezTo>
                    <a:pt x="118" y="703"/>
                    <a:pt x="108" y="709"/>
                    <a:pt x="101" y="711"/>
                  </a:cubicBezTo>
                  <a:cubicBezTo>
                    <a:pt x="101" y="711"/>
                    <a:pt x="90" y="716"/>
                    <a:pt x="87" y="716"/>
                  </a:cubicBezTo>
                  <a:cubicBezTo>
                    <a:pt x="85" y="717"/>
                    <a:pt x="82" y="717"/>
                    <a:pt x="82" y="717"/>
                  </a:cubicBezTo>
                  <a:cubicBezTo>
                    <a:pt x="76" y="725"/>
                    <a:pt x="68" y="733"/>
                    <a:pt x="60" y="738"/>
                  </a:cubicBezTo>
                  <a:cubicBezTo>
                    <a:pt x="56" y="745"/>
                    <a:pt x="53" y="755"/>
                    <a:pt x="46" y="759"/>
                  </a:cubicBezTo>
                  <a:cubicBezTo>
                    <a:pt x="43" y="764"/>
                    <a:pt x="37" y="767"/>
                    <a:pt x="31" y="773"/>
                  </a:cubicBezTo>
                  <a:cubicBezTo>
                    <a:pt x="26" y="780"/>
                    <a:pt x="25" y="789"/>
                    <a:pt x="23" y="797"/>
                  </a:cubicBezTo>
                  <a:cubicBezTo>
                    <a:pt x="20" y="803"/>
                    <a:pt x="19" y="809"/>
                    <a:pt x="17" y="816"/>
                  </a:cubicBezTo>
                  <a:cubicBezTo>
                    <a:pt x="15" y="817"/>
                    <a:pt x="14" y="824"/>
                    <a:pt x="14" y="824"/>
                  </a:cubicBezTo>
                  <a:cubicBezTo>
                    <a:pt x="15" y="831"/>
                    <a:pt x="26" y="842"/>
                    <a:pt x="26" y="842"/>
                  </a:cubicBezTo>
                  <a:cubicBezTo>
                    <a:pt x="26" y="847"/>
                    <a:pt x="17" y="855"/>
                    <a:pt x="17" y="855"/>
                  </a:cubicBezTo>
                  <a:cubicBezTo>
                    <a:pt x="14" y="863"/>
                    <a:pt x="17" y="867"/>
                    <a:pt x="25" y="870"/>
                  </a:cubicBezTo>
                  <a:cubicBezTo>
                    <a:pt x="28" y="884"/>
                    <a:pt x="17" y="902"/>
                    <a:pt x="6" y="909"/>
                  </a:cubicBezTo>
                  <a:cubicBezTo>
                    <a:pt x="0" y="927"/>
                    <a:pt x="5" y="927"/>
                    <a:pt x="12" y="941"/>
                  </a:cubicBezTo>
                  <a:cubicBezTo>
                    <a:pt x="23" y="963"/>
                    <a:pt x="29" y="969"/>
                    <a:pt x="53" y="977"/>
                  </a:cubicBezTo>
                  <a:cubicBezTo>
                    <a:pt x="60" y="986"/>
                    <a:pt x="56" y="983"/>
                    <a:pt x="63" y="989"/>
                  </a:cubicBezTo>
                  <a:cubicBezTo>
                    <a:pt x="62" y="994"/>
                    <a:pt x="59" y="997"/>
                    <a:pt x="59" y="1002"/>
                  </a:cubicBezTo>
                  <a:cubicBezTo>
                    <a:pt x="57" y="1009"/>
                    <a:pt x="70" y="1020"/>
                    <a:pt x="74" y="1027"/>
                  </a:cubicBezTo>
                  <a:cubicBezTo>
                    <a:pt x="77" y="1031"/>
                    <a:pt x="91" y="1036"/>
                    <a:pt x="91" y="1036"/>
                  </a:cubicBezTo>
                  <a:cubicBezTo>
                    <a:pt x="94" y="1036"/>
                    <a:pt x="96" y="1036"/>
                    <a:pt x="98" y="1034"/>
                  </a:cubicBezTo>
                  <a:cubicBezTo>
                    <a:pt x="99" y="1034"/>
                    <a:pt x="98" y="1031"/>
                    <a:pt x="99" y="1030"/>
                  </a:cubicBezTo>
                  <a:cubicBezTo>
                    <a:pt x="101" y="1030"/>
                    <a:pt x="107" y="1038"/>
                    <a:pt x="108" y="1038"/>
                  </a:cubicBezTo>
                  <a:cubicBezTo>
                    <a:pt x="119" y="1047"/>
                    <a:pt x="133" y="1055"/>
                    <a:pt x="146" y="1059"/>
                  </a:cubicBezTo>
                  <a:cubicBezTo>
                    <a:pt x="149" y="1067"/>
                    <a:pt x="152" y="1066"/>
                    <a:pt x="159" y="1064"/>
                  </a:cubicBezTo>
                  <a:cubicBezTo>
                    <a:pt x="163" y="1061"/>
                    <a:pt x="166" y="1059"/>
                    <a:pt x="169" y="1058"/>
                  </a:cubicBezTo>
                  <a:cubicBezTo>
                    <a:pt x="172" y="1056"/>
                    <a:pt x="178" y="1055"/>
                    <a:pt x="178" y="1055"/>
                  </a:cubicBezTo>
                  <a:cubicBezTo>
                    <a:pt x="192" y="1059"/>
                    <a:pt x="209" y="1061"/>
                    <a:pt x="224" y="1063"/>
                  </a:cubicBezTo>
                  <a:cubicBezTo>
                    <a:pt x="231" y="1067"/>
                    <a:pt x="229" y="1070"/>
                    <a:pt x="238" y="1069"/>
                  </a:cubicBezTo>
                  <a:cubicBezTo>
                    <a:pt x="238" y="1063"/>
                    <a:pt x="238" y="1056"/>
                    <a:pt x="238" y="1050"/>
                  </a:cubicBezTo>
                  <a:cubicBezTo>
                    <a:pt x="241" y="1041"/>
                    <a:pt x="257" y="1059"/>
                    <a:pt x="260" y="1061"/>
                  </a:cubicBezTo>
                  <a:cubicBezTo>
                    <a:pt x="266" y="1050"/>
                    <a:pt x="279" y="1052"/>
                    <a:pt x="291" y="1050"/>
                  </a:cubicBezTo>
                  <a:cubicBezTo>
                    <a:pt x="297" y="1049"/>
                    <a:pt x="302" y="1044"/>
                    <a:pt x="308" y="1041"/>
                  </a:cubicBezTo>
                  <a:cubicBezTo>
                    <a:pt x="319" y="1042"/>
                    <a:pt x="330" y="1045"/>
                    <a:pt x="341" y="1049"/>
                  </a:cubicBezTo>
                  <a:cubicBezTo>
                    <a:pt x="342" y="1050"/>
                    <a:pt x="344" y="1055"/>
                    <a:pt x="344" y="1058"/>
                  </a:cubicBezTo>
                  <a:cubicBezTo>
                    <a:pt x="344" y="1061"/>
                    <a:pt x="342" y="1067"/>
                    <a:pt x="342" y="1067"/>
                  </a:cubicBezTo>
                  <a:cubicBezTo>
                    <a:pt x="347" y="1070"/>
                    <a:pt x="355" y="1072"/>
                    <a:pt x="361" y="1075"/>
                  </a:cubicBezTo>
                  <a:cubicBezTo>
                    <a:pt x="362" y="1075"/>
                    <a:pt x="365" y="1077"/>
                    <a:pt x="365" y="1077"/>
                  </a:cubicBezTo>
                  <a:cubicBezTo>
                    <a:pt x="375" y="1074"/>
                    <a:pt x="384" y="1074"/>
                    <a:pt x="393" y="1080"/>
                  </a:cubicBezTo>
                  <a:cubicBezTo>
                    <a:pt x="396" y="1083"/>
                    <a:pt x="398" y="1088"/>
                    <a:pt x="401" y="1092"/>
                  </a:cubicBezTo>
                  <a:cubicBezTo>
                    <a:pt x="404" y="1095"/>
                    <a:pt x="407" y="1102"/>
                    <a:pt x="407" y="1102"/>
                  </a:cubicBezTo>
                  <a:cubicBezTo>
                    <a:pt x="404" y="1114"/>
                    <a:pt x="399" y="1127"/>
                    <a:pt x="396" y="1138"/>
                  </a:cubicBezTo>
                  <a:cubicBezTo>
                    <a:pt x="393" y="1147"/>
                    <a:pt x="395" y="1141"/>
                    <a:pt x="389" y="1152"/>
                  </a:cubicBezTo>
                  <a:cubicBezTo>
                    <a:pt x="387" y="1153"/>
                    <a:pt x="385" y="1156"/>
                    <a:pt x="385" y="1156"/>
                  </a:cubicBezTo>
                  <a:cubicBezTo>
                    <a:pt x="389" y="1185"/>
                    <a:pt x="396" y="1180"/>
                    <a:pt x="410" y="1197"/>
                  </a:cubicBezTo>
                  <a:cubicBezTo>
                    <a:pt x="427" y="1219"/>
                    <a:pt x="440" y="1239"/>
                    <a:pt x="447" y="1266"/>
                  </a:cubicBezTo>
                  <a:cubicBezTo>
                    <a:pt x="446" y="1280"/>
                    <a:pt x="452" y="1314"/>
                    <a:pt x="435" y="1325"/>
                  </a:cubicBezTo>
                  <a:cubicBezTo>
                    <a:pt x="427" y="1347"/>
                    <a:pt x="433" y="1325"/>
                    <a:pt x="430" y="1367"/>
                  </a:cubicBezTo>
                  <a:cubicBezTo>
                    <a:pt x="429" y="1377"/>
                    <a:pt x="421" y="1381"/>
                    <a:pt x="418" y="1391"/>
                  </a:cubicBezTo>
                  <a:cubicBezTo>
                    <a:pt x="421" y="1413"/>
                    <a:pt x="430" y="1422"/>
                    <a:pt x="446" y="1438"/>
                  </a:cubicBezTo>
                  <a:cubicBezTo>
                    <a:pt x="449" y="1441"/>
                    <a:pt x="450" y="1442"/>
                    <a:pt x="452" y="1447"/>
                  </a:cubicBezTo>
                  <a:cubicBezTo>
                    <a:pt x="454" y="1450"/>
                    <a:pt x="455" y="1456"/>
                    <a:pt x="455" y="1456"/>
                  </a:cubicBezTo>
                  <a:cubicBezTo>
                    <a:pt x="457" y="1475"/>
                    <a:pt x="458" y="1488"/>
                    <a:pt x="460" y="1505"/>
                  </a:cubicBezTo>
                  <a:cubicBezTo>
                    <a:pt x="461" y="1514"/>
                    <a:pt x="461" y="1511"/>
                    <a:pt x="464" y="1522"/>
                  </a:cubicBezTo>
                  <a:cubicBezTo>
                    <a:pt x="466" y="1524"/>
                    <a:pt x="466" y="1527"/>
                    <a:pt x="466" y="1527"/>
                  </a:cubicBezTo>
                  <a:cubicBezTo>
                    <a:pt x="468" y="1542"/>
                    <a:pt x="469" y="1552"/>
                    <a:pt x="481" y="1561"/>
                  </a:cubicBezTo>
                  <a:cubicBezTo>
                    <a:pt x="485" y="1566"/>
                    <a:pt x="488" y="1569"/>
                    <a:pt x="494" y="1572"/>
                  </a:cubicBezTo>
                  <a:cubicBezTo>
                    <a:pt x="497" y="1585"/>
                    <a:pt x="503" y="1597"/>
                    <a:pt x="506" y="1610"/>
                  </a:cubicBezTo>
                  <a:cubicBezTo>
                    <a:pt x="506" y="1614"/>
                    <a:pt x="508" y="1619"/>
                    <a:pt x="505" y="1622"/>
                  </a:cubicBezTo>
                  <a:cubicBezTo>
                    <a:pt x="503" y="1625"/>
                    <a:pt x="497" y="1628"/>
                    <a:pt x="497" y="1628"/>
                  </a:cubicBezTo>
                  <a:cubicBezTo>
                    <a:pt x="488" y="1642"/>
                    <a:pt x="509" y="1644"/>
                    <a:pt x="517" y="1644"/>
                  </a:cubicBezTo>
                  <a:cubicBezTo>
                    <a:pt x="539" y="1639"/>
                    <a:pt x="557" y="1635"/>
                    <a:pt x="579" y="1633"/>
                  </a:cubicBezTo>
                  <a:cubicBezTo>
                    <a:pt x="598" y="1630"/>
                    <a:pt x="613" y="1627"/>
                    <a:pt x="632" y="1624"/>
                  </a:cubicBezTo>
                  <a:cubicBezTo>
                    <a:pt x="635" y="1624"/>
                    <a:pt x="638" y="1622"/>
                    <a:pt x="641" y="1621"/>
                  </a:cubicBezTo>
                  <a:cubicBezTo>
                    <a:pt x="642" y="1621"/>
                    <a:pt x="644" y="1619"/>
                    <a:pt x="646" y="1617"/>
                  </a:cubicBezTo>
                  <a:cubicBezTo>
                    <a:pt x="649" y="1617"/>
                    <a:pt x="655" y="1616"/>
                    <a:pt x="655" y="1616"/>
                  </a:cubicBezTo>
                  <a:cubicBezTo>
                    <a:pt x="659" y="1610"/>
                    <a:pt x="664" y="1603"/>
                    <a:pt x="670" y="1600"/>
                  </a:cubicBezTo>
                  <a:cubicBezTo>
                    <a:pt x="675" y="1594"/>
                    <a:pt x="678" y="1591"/>
                    <a:pt x="683" y="1588"/>
                  </a:cubicBezTo>
                  <a:cubicBezTo>
                    <a:pt x="687" y="1581"/>
                    <a:pt x="697" y="1577"/>
                    <a:pt x="704" y="1574"/>
                  </a:cubicBezTo>
                  <a:cubicBezTo>
                    <a:pt x="715" y="1563"/>
                    <a:pt x="726" y="1550"/>
                    <a:pt x="731" y="1535"/>
                  </a:cubicBezTo>
                  <a:cubicBezTo>
                    <a:pt x="731" y="1531"/>
                    <a:pt x="729" y="1528"/>
                    <a:pt x="729" y="1525"/>
                  </a:cubicBezTo>
                  <a:cubicBezTo>
                    <a:pt x="729" y="1494"/>
                    <a:pt x="737" y="1505"/>
                    <a:pt x="754" y="1494"/>
                  </a:cubicBezTo>
                  <a:cubicBezTo>
                    <a:pt x="759" y="1488"/>
                    <a:pt x="762" y="1483"/>
                    <a:pt x="765" y="1475"/>
                  </a:cubicBezTo>
                  <a:cubicBezTo>
                    <a:pt x="763" y="1458"/>
                    <a:pt x="765" y="1439"/>
                    <a:pt x="755" y="1424"/>
                  </a:cubicBezTo>
                  <a:cubicBezTo>
                    <a:pt x="759" y="1413"/>
                    <a:pt x="771" y="1419"/>
                    <a:pt x="779" y="1422"/>
                  </a:cubicBezTo>
                  <a:cubicBezTo>
                    <a:pt x="782" y="1427"/>
                    <a:pt x="782" y="1435"/>
                    <a:pt x="785" y="1427"/>
                  </a:cubicBezTo>
                  <a:cubicBezTo>
                    <a:pt x="786" y="1416"/>
                    <a:pt x="786" y="1405"/>
                    <a:pt x="786" y="1396"/>
                  </a:cubicBezTo>
                  <a:cubicBezTo>
                    <a:pt x="788" y="1386"/>
                    <a:pt x="810" y="1385"/>
                    <a:pt x="817" y="1380"/>
                  </a:cubicBezTo>
                  <a:cubicBezTo>
                    <a:pt x="820" y="1374"/>
                    <a:pt x="831" y="1367"/>
                    <a:pt x="837" y="1363"/>
                  </a:cubicBezTo>
                  <a:cubicBezTo>
                    <a:pt x="841" y="1361"/>
                    <a:pt x="847" y="1356"/>
                    <a:pt x="847" y="1356"/>
                  </a:cubicBezTo>
                  <a:cubicBezTo>
                    <a:pt x="855" y="1345"/>
                    <a:pt x="845" y="1333"/>
                    <a:pt x="844" y="1320"/>
                  </a:cubicBezTo>
                  <a:cubicBezTo>
                    <a:pt x="845" y="1310"/>
                    <a:pt x="847" y="1308"/>
                    <a:pt x="850" y="1299"/>
                  </a:cubicBezTo>
                  <a:cubicBezTo>
                    <a:pt x="847" y="1288"/>
                    <a:pt x="842" y="1288"/>
                    <a:pt x="834" y="1280"/>
                  </a:cubicBezTo>
                  <a:cubicBezTo>
                    <a:pt x="833" y="1275"/>
                    <a:pt x="830" y="1266"/>
                    <a:pt x="830" y="1266"/>
                  </a:cubicBezTo>
                  <a:cubicBezTo>
                    <a:pt x="831" y="1250"/>
                    <a:pt x="831" y="1236"/>
                    <a:pt x="831" y="1220"/>
                  </a:cubicBezTo>
                  <a:cubicBezTo>
                    <a:pt x="833" y="1192"/>
                    <a:pt x="861" y="1183"/>
                    <a:pt x="876" y="1166"/>
                  </a:cubicBezTo>
                  <a:cubicBezTo>
                    <a:pt x="879" y="1160"/>
                    <a:pt x="884" y="1160"/>
                    <a:pt x="885" y="1153"/>
                  </a:cubicBezTo>
                  <a:cubicBezTo>
                    <a:pt x="890" y="1144"/>
                    <a:pt x="889" y="1142"/>
                    <a:pt x="895" y="1136"/>
                  </a:cubicBezTo>
                  <a:cubicBezTo>
                    <a:pt x="898" y="1127"/>
                    <a:pt x="906" y="1114"/>
                    <a:pt x="915" y="1111"/>
                  </a:cubicBezTo>
                  <a:cubicBezTo>
                    <a:pt x="920" y="1105"/>
                    <a:pt x="924" y="1099"/>
                    <a:pt x="930" y="1094"/>
                  </a:cubicBezTo>
                  <a:cubicBezTo>
                    <a:pt x="935" y="1089"/>
                    <a:pt x="938" y="1089"/>
                    <a:pt x="943" y="1084"/>
                  </a:cubicBezTo>
                  <a:cubicBezTo>
                    <a:pt x="947" y="1080"/>
                    <a:pt x="949" y="1078"/>
                    <a:pt x="955" y="1077"/>
                  </a:cubicBezTo>
                  <a:cubicBezTo>
                    <a:pt x="961" y="1066"/>
                    <a:pt x="958" y="1069"/>
                    <a:pt x="966" y="1064"/>
                  </a:cubicBezTo>
                  <a:cubicBezTo>
                    <a:pt x="972" y="1055"/>
                    <a:pt x="978" y="1045"/>
                    <a:pt x="983" y="1036"/>
                  </a:cubicBezTo>
                  <a:cubicBezTo>
                    <a:pt x="988" y="1030"/>
                    <a:pt x="989" y="1019"/>
                    <a:pt x="991" y="1013"/>
                  </a:cubicBezTo>
                  <a:cubicBezTo>
                    <a:pt x="994" y="1003"/>
                    <a:pt x="992" y="1009"/>
                    <a:pt x="998" y="999"/>
                  </a:cubicBezTo>
                  <a:cubicBezTo>
                    <a:pt x="1003" y="992"/>
                    <a:pt x="1003" y="984"/>
                    <a:pt x="1005" y="977"/>
                  </a:cubicBezTo>
                  <a:cubicBezTo>
                    <a:pt x="1003" y="966"/>
                    <a:pt x="1000" y="970"/>
                    <a:pt x="989" y="974"/>
                  </a:cubicBezTo>
                  <a:cubicBezTo>
                    <a:pt x="971" y="986"/>
                    <a:pt x="941" y="983"/>
                    <a:pt x="921" y="983"/>
                  </a:cubicBezTo>
                  <a:cubicBezTo>
                    <a:pt x="892" y="981"/>
                    <a:pt x="895" y="977"/>
                    <a:pt x="878" y="961"/>
                  </a:cubicBezTo>
                  <a:cubicBezTo>
                    <a:pt x="875" y="949"/>
                    <a:pt x="867" y="944"/>
                    <a:pt x="858" y="936"/>
                  </a:cubicBezTo>
                  <a:cubicBezTo>
                    <a:pt x="853" y="933"/>
                    <a:pt x="844" y="930"/>
                    <a:pt x="844" y="930"/>
                  </a:cubicBezTo>
                  <a:cubicBezTo>
                    <a:pt x="837" y="909"/>
                    <a:pt x="828" y="891"/>
                    <a:pt x="817" y="872"/>
                  </a:cubicBezTo>
                  <a:cubicBezTo>
                    <a:pt x="811" y="866"/>
                    <a:pt x="816" y="869"/>
                    <a:pt x="805" y="863"/>
                  </a:cubicBezTo>
                  <a:cubicBezTo>
                    <a:pt x="802" y="859"/>
                    <a:pt x="796" y="856"/>
                    <a:pt x="796" y="856"/>
                  </a:cubicBezTo>
                  <a:cubicBezTo>
                    <a:pt x="786" y="842"/>
                    <a:pt x="794" y="825"/>
                    <a:pt x="785" y="813"/>
                  </a:cubicBezTo>
                  <a:cubicBezTo>
                    <a:pt x="774" y="794"/>
                    <a:pt x="759" y="772"/>
                    <a:pt x="745" y="758"/>
                  </a:cubicBezTo>
                  <a:cubicBezTo>
                    <a:pt x="742" y="744"/>
                    <a:pt x="737" y="736"/>
                    <a:pt x="729" y="723"/>
                  </a:cubicBezTo>
                  <a:cubicBezTo>
                    <a:pt x="726" y="720"/>
                    <a:pt x="723" y="709"/>
                    <a:pt x="723" y="709"/>
                  </a:cubicBezTo>
                  <a:cubicBezTo>
                    <a:pt x="740" y="705"/>
                    <a:pt x="757" y="733"/>
                    <a:pt x="766" y="744"/>
                  </a:cubicBezTo>
                  <a:cubicBezTo>
                    <a:pt x="771" y="758"/>
                    <a:pt x="771" y="759"/>
                    <a:pt x="786" y="764"/>
                  </a:cubicBezTo>
                  <a:cubicBezTo>
                    <a:pt x="793" y="766"/>
                    <a:pt x="800" y="773"/>
                    <a:pt x="800" y="773"/>
                  </a:cubicBezTo>
                  <a:cubicBezTo>
                    <a:pt x="803" y="780"/>
                    <a:pt x="808" y="784"/>
                    <a:pt x="813" y="791"/>
                  </a:cubicBezTo>
                  <a:cubicBezTo>
                    <a:pt x="813" y="803"/>
                    <a:pt x="814" y="809"/>
                    <a:pt x="817" y="819"/>
                  </a:cubicBezTo>
                  <a:cubicBezTo>
                    <a:pt x="819" y="842"/>
                    <a:pt x="820" y="841"/>
                    <a:pt x="839" y="847"/>
                  </a:cubicBezTo>
                  <a:cubicBezTo>
                    <a:pt x="844" y="852"/>
                    <a:pt x="847" y="856"/>
                    <a:pt x="851" y="861"/>
                  </a:cubicBezTo>
                  <a:cubicBezTo>
                    <a:pt x="851" y="863"/>
                    <a:pt x="853" y="864"/>
                    <a:pt x="853" y="866"/>
                  </a:cubicBezTo>
                  <a:cubicBezTo>
                    <a:pt x="853" y="869"/>
                    <a:pt x="853" y="874"/>
                    <a:pt x="855" y="877"/>
                  </a:cubicBezTo>
                  <a:cubicBezTo>
                    <a:pt x="856" y="884"/>
                    <a:pt x="870" y="889"/>
                    <a:pt x="875" y="894"/>
                  </a:cubicBezTo>
                  <a:cubicBezTo>
                    <a:pt x="887" y="927"/>
                    <a:pt x="870" y="945"/>
                    <a:pt x="910" y="955"/>
                  </a:cubicBezTo>
                  <a:cubicBezTo>
                    <a:pt x="921" y="953"/>
                    <a:pt x="926" y="955"/>
                    <a:pt x="933" y="949"/>
                  </a:cubicBezTo>
                  <a:cubicBezTo>
                    <a:pt x="938" y="942"/>
                    <a:pt x="944" y="941"/>
                    <a:pt x="951" y="936"/>
                  </a:cubicBezTo>
                  <a:cubicBezTo>
                    <a:pt x="972" y="924"/>
                    <a:pt x="978" y="920"/>
                    <a:pt x="1003" y="916"/>
                  </a:cubicBezTo>
                  <a:cubicBezTo>
                    <a:pt x="1009" y="914"/>
                    <a:pt x="1017" y="911"/>
                    <a:pt x="1025" y="909"/>
                  </a:cubicBezTo>
                  <a:cubicBezTo>
                    <a:pt x="1031" y="906"/>
                    <a:pt x="1036" y="899"/>
                    <a:pt x="1042" y="897"/>
                  </a:cubicBezTo>
                  <a:cubicBezTo>
                    <a:pt x="1051" y="894"/>
                    <a:pt x="1060" y="894"/>
                    <a:pt x="1068" y="888"/>
                  </a:cubicBezTo>
                  <a:cubicBezTo>
                    <a:pt x="1073" y="881"/>
                    <a:pt x="1079" y="877"/>
                    <a:pt x="1084" y="869"/>
                  </a:cubicBezTo>
                  <a:cubicBezTo>
                    <a:pt x="1087" y="861"/>
                    <a:pt x="1088" y="850"/>
                    <a:pt x="1098" y="844"/>
                  </a:cubicBezTo>
                  <a:cubicBezTo>
                    <a:pt x="1104" y="836"/>
                    <a:pt x="1105" y="825"/>
                    <a:pt x="1108" y="816"/>
                  </a:cubicBezTo>
                  <a:cubicBezTo>
                    <a:pt x="1110" y="811"/>
                    <a:pt x="1115" y="808"/>
                    <a:pt x="1116" y="803"/>
                  </a:cubicBezTo>
                  <a:cubicBezTo>
                    <a:pt x="1110" y="800"/>
                    <a:pt x="1110" y="805"/>
                    <a:pt x="1102" y="808"/>
                  </a:cubicBezTo>
                  <a:cubicBezTo>
                    <a:pt x="1099" y="802"/>
                    <a:pt x="1104" y="795"/>
                    <a:pt x="1098" y="792"/>
                  </a:cubicBezTo>
                  <a:cubicBezTo>
                    <a:pt x="1094" y="789"/>
                    <a:pt x="1084" y="788"/>
                    <a:pt x="1084" y="788"/>
                  </a:cubicBezTo>
                  <a:cubicBezTo>
                    <a:pt x="1077" y="780"/>
                    <a:pt x="1076" y="783"/>
                    <a:pt x="1067" y="786"/>
                  </a:cubicBezTo>
                  <a:cubicBezTo>
                    <a:pt x="1064" y="788"/>
                    <a:pt x="1057" y="789"/>
                    <a:pt x="1057" y="789"/>
                  </a:cubicBezTo>
                  <a:cubicBezTo>
                    <a:pt x="1054" y="789"/>
                    <a:pt x="1051" y="789"/>
                    <a:pt x="1048" y="788"/>
                  </a:cubicBezTo>
                  <a:cubicBezTo>
                    <a:pt x="1046" y="786"/>
                    <a:pt x="1045" y="778"/>
                    <a:pt x="1045" y="778"/>
                  </a:cubicBezTo>
                  <a:cubicBezTo>
                    <a:pt x="1046" y="778"/>
                    <a:pt x="1048" y="777"/>
                    <a:pt x="1050" y="775"/>
                  </a:cubicBezTo>
                  <a:cubicBezTo>
                    <a:pt x="1060" y="772"/>
                    <a:pt x="1067" y="778"/>
                    <a:pt x="1060" y="763"/>
                  </a:cubicBezTo>
                  <a:cubicBezTo>
                    <a:pt x="1059" y="763"/>
                    <a:pt x="1057" y="761"/>
                    <a:pt x="1056" y="761"/>
                  </a:cubicBezTo>
                  <a:cubicBezTo>
                    <a:pt x="1053" y="761"/>
                    <a:pt x="1048" y="761"/>
                    <a:pt x="1046" y="763"/>
                  </a:cubicBezTo>
                  <a:cubicBezTo>
                    <a:pt x="1046" y="764"/>
                    <a:pt x="1045" y="766"/>
                    <a:pt x="1043" y="767"/>
                  </a:cubicBezTo>
                  <a:cubicBezTo>
                    <a:pt x="1036" y="775"/>
                    <a:pt x="1025" y="777"/>
                    <a:pt x="1016" y="780"/>
                  </a:cubicBezTo>
                  <a:cubicBezTo>
                    <a:pt x="1011" y="780"/>
                    <a:pt x="1006" y="778"/>
                    <a:pt x="1003" y="777"/>
                  </a:cubicBezTo>
                  <a:cubicBezTo>
                    <a:pt x="1002" y="777"/>
                    <a:pt x="997" y="775"/>
                    <a:pt x="997" y="775"/>
                  </a:cubicBezTo>
                  <a:cubicBezTo>
                    <a:pt x="988" y="763"/>
                    <a:pt x="986" y="761"/>
                    <a:pt x="971" y="758"/>
                  </a:cubicBezTo>
                  <a:cubicBezTo>
                    <a:pt x="971" y="753"/>
                    <a:pt x="974" y="747"/>
                    <a:pt x="971" y="742"/>
                  </a:cubicBezTo>
                  <a:cubicBezTo>
                    <a:pt x="969" y="739"/>
                    <a:pt x="960" y="736"/>
                    <a:pt x="957" y="734"/>
                  </a:cubicBezTo>
                  <a:cubicBezTo>
                    <a:pt x="954" y="733"/>
                    <a:pt x="947" y="731"/>
                    <a:pt x="947" y="731"/>
                  </a:cubicBezTo>
                  <a:cubicBezTo>
                    <a:pt x="941" y="725"/>
                    <a:pt x="935" y="722"/>
                    <a:pt x="929" y="716"/>
                  </a:cubicBezTo>
                  <a:cubicBezTo>
                    <a:pt x="930" y="706"/>
                    <a:pt x="932" y="700"/>
                    <a:pt x="941" y="697"/>
                  </a:cubicBezTo>
                  <a:cubicBezTo>
                    <a:pt x="955" y="698"/>
                    <a:pt x="968" y="702"/>
                    <a:pt x="980" y="705"/>
                  </a:cubicBezTo>
                  <a:cubicBezTo>
                    <a:pt x="986" y="711"/>
                    <a:pt x="988" y="716"/>
                    <a:pt x="995" y="720"/>
                  </a:cubicBezTo>
                  <a:cubicBezTo>
                    <a:pt x="1005" y="734"/>
                    <a:pt x="1012" y="736"/>
                    <a:pt x="1025" y="744"/>
                  </a:cubicBezTo>
                  <a:cubicBezTo>
                    <a:pt x="1033" y="742"/>
                    <a:pt x="1045" y="747"/>
                    <a:pt x="1051" y="741"/>
                  </a:cubicBezTo>
                  <a:cubicBezTo>
                    <a:pt x="1060" y="733"/>
                    <a:pt x="1048" y="738"/>
                    <a:pt x="1059" y="734"/>
                  </a:cubicBezTo>
                  <a:cubicBezTo>
                    <a:pt x="1064" y="738"/>
                    <a:pt x="1068" y="739"/>
                    <a:pt x="1073" y="742"/>
                  </a:cubicBezTo>
                  <a:cubicBezTo>
                    <a:pt x="1079" y="752"/>
                    <a:pt x="1093" y="750"/>
                    <a:pt x="1104" y="753"/>
                  </a:cubicBezTo>
                  <a:cubicBezTo>
                    <a:pt x="1121" y="764"/>
                    <a:pt x="1110" y="759"/>
                    <a:pt x="1141" y="761"/>
                  </a:cubicBezTo>
                  <a:cubicBezTo>
                    <a:pt x="1152" y="763"/>
                    <a:pt x="1156" y="766"/>
                    <a:pt x="1163" y="775"/>
                  </a:cubicBezTo>
                  <a:cubicBezTo>
                    <a:pt x="1159" y="788"/>
                    <a:pt x="1167" y="781"/>
                    <a:pt x="1173" y="777"/>
                  </a:cubicBezTo>
                  <a:cubicBezTo>
                    <a:pt x="1175" y="770"/>
                    <a:pt x="1178" y="770"/>
                    <a:pt x="1181" y="764"/>
                  </a:cubicBezTo>
                  <a:cubicBezTo>
                    <a:pt x="1190" y="767"/>
                    <a:pt x="1189" y="772"/>
                    <a:pt x="1187" y="783"/>
                  </a:cubicBezTo>
                  <a:cubicBezTo>
                    <a:pt x="1195" y="789"/>
                    <a:pt x="1206" y="786"/>
                    <a:pt x="1215" y="789"/>
                  </a:cubicBezTo>
                  <a:cubicBezTo>
                    <a:pt x="1221" y="791"/>
                    <a:pt x="1226" y="797"/>
                    <a:pt x="1234" y="800"/>
                  </a:cubicBezTo>
                  <a:cubicBezTo>
                    <a:pt x="1245" y="803"/>
                    <a:pt x="1255" y="808"/>
                    <a:pt x="1265" y="816"/>
                  </a:cubicBezTo>
                  <a:cubicBezTo>
                    <a:pt x="1268" y="827"/>
                    <a:pt x="1272" y="831"/>
                    <a:pt x="1282" y="834"/>
                  </a:cubicBezTo>
                  <a:cubicBezTo>
                    <a:pt x="1286" y="842"/>
                    <a:pt x="1288" y="847"/>
                    <a:pt x="1296" y="852"/>
                  </a:cubicBezTo>
                  <a:cubicBezTo>
                    <a:pt x="1308" y="849"/>
                    <a:pt x="1302" y="850"/>
                    <a:pt x="1314" y="847"/>
                  </a:cubicBezTo>
                  <a:cubicBezTo>
                    <a:pt x="1316" y="845"/>
                    <a:pt x="1319" y="845"/>
                    <a:pt x="1319" y="845"/>
                  </a:cubicBezTo>
                  <a:cubicBezTo>
                    <a:pt x="1328" y="852"/>
                    <a:pt x="1322" y="842"/>
                    <a:pt x="1319" y="839"/>
                  </a:cubicBezTo>
                  <a:cubicBezTo>
                    <a:pt x="1316" y="844"/>
                    <a:pt x="1311" y="847"/>
                    <a:pt x="1310" y="853"/>
                  </a:cubicBezTo>
                  <a:cubicBezTo>
                    <a:pt x="1310" y="856"/>
                    <a:pt x="1307" y="863"/>
                    <a:pt x="1307" y="863"/>
                  </a:cubicBezTo>
                  <a:cubicBezTo>
                    <a:pt x="1308" y="869"/>
                    <a:pt x="1310" y="880"/>
                    <a:pt x="1319" y="880"/>
                  </a:cubicBezTo>
                  <a:lnTo>
                    <a:pt x="1320" y="916"/>
                  </a:lnTo>
                  <a:lnTo>
                    <a:pt x="1348" y="1005"/>
                  </a:lnTo>
                  <a:lnTo>
                    <a:pt x="1373" y="1033"/>
                  </a:lnTo>
                  <a:lnTo>
                    <a:pt x="1416" y="994"/>
                  </a:lnTo>
                  <a:lnTo>
                    <a:pt x="1413" y="967"/>
                  </a:lnTo>
                  <a:lnTo>
                    <a:pt x="1424" y="959"/>
                  </a:lnTo>
                  <a:lnTo>
                    <a:pt x="1423" y="925"/>
                  </a:lnTo>
                  <a:lnTo>
                    <a:pt x="1452" y="916"/>
                  </a:lnTo>
                  <a:lnTo>
                    <a:pt x="1520" y="855"/>
                  </a:lnTo>
                  <a:lnTo>
                    <a:pt x="1533" y="839"/>
                  </a:lnTo>
                  <a:lnTo>
                    <a:pt x="1588" y="824"/>
                  </a:lnTo>
                  <a:lnTo>
                    <a:pt x="1608" y="847"/>
                  </a:lnTo>
                  <a:lnTo>
                    <a:pt x="1602" y="858"/>
                  </a:lnTo>
                  <a:lnTo>
                    <a:pt x="1619" y="875"/>
                  </a:lnTo>
                  <a:lnTo>
                    <a:pt x="1624" y="899"/>
                  </a:lnTo>
                  <a:lnTo>
                    <a:pt x="1641" y="906"/>
                  </a:lnTo>
                  <a:lnTo>
                    <a:pt x="1677" y="892"/>
                  </a:lnTo>
                  <a:lnTo>
                    <a:pt x="1675" y="975"/>
                  </a:lnTo>
                  <a:lnTo>
                    <a:pt x="1684" y="956"/>
                  </a:lnTo>
                  <a:lnTo>
                    <a:pt x="1707" y="1000"/>
                  </a:lnTo>
                  <a:lnTo>
                    <a:pt x="1704" y="1030"/>
                  </a:lnTo>
                  <a:lnTo>
                    <a:pt x="1718" y="1013"/>
                  </a:lnTo>
                  <a:lnTo>
                    <a:pt x="1721" y="997"/>
                  </a:lnTo>
                  <a:lnTo>
                    <a:pt x="1738" y="972"/>
                  </a:lnTo>
                  <a:lnTo>
                    <a:pt x="1728" y="958"/>
                  </a:lnTo>
                  <a:lnTo>
                    <a:pt x="1737" y="942"/>
                  </a:lnTo>
                  <a:lnTo>
                    <a:pt x="1725" y="913"/>
                  </a:lnTo>
                  <a:lnTo>
                    <a:pt x="1732" y="889"/>
                  </a:lnTo>
                  <a:lnTo>
                    <a:pt x="1715" y="895"/>
                  </a:lnTo>
                  <a:lnTo>
                    <a:pt x="1707" y="874"/>
                  </a:lnTo>
                  <a:lnTo>
                    <a:pt x="1701" y="844"/>
                  </a:lnTo>
                  <a:lnTo>
                    <a:pt x="1714" y="816"/>
                  </a:lnTo>
                  <a:lnTo>
                    <a:pt x="1728" y="834"/>
                  </a:lnTo>
                  <a:lnTo>
                    <a:pt x="1721" y="880"/>
                  </a:lnTo>
                  <a:lnTo>
                    <a:pt x="1738" y="849"/>
                  </a:lnTo>
                  <a:lnTo>
                    <a:pt x="1732" y="824"/>
                  </a:lnTo>
                  <a:lnTo>
                    <a:pt x="1752" y="808"/>
                  </a:lnTo>
                  <a:lnTo>
                    <a:pt x="1752" y="797"/>
                  </a:lnTo>
                  <a:lnTo>
                    <a:pt x="1759" y="800"/>
                  </a:lnTo>
                  <a:lnTo>
                    <a:pt x="1796" y="756"/>
                  </a:lnTo>
                  <a:lnTo>
                    <a:pt x="1805" y="684"/>
                  </a:lnTo>
                  <a:lnTo>
                    <a:pt x="1810" y="655"/>
                  </a:lnTo>
                  <a:lnTo>
                    <a:pt x="1794" y="664"/>
                  </a:lnTo>
                  <a:lnTo>
                    <a:pt x="1788" y="655"/>
                  </a:lnTo>
                  <a:lnTo>
                    <a:pt x="1800" y="638"/>
                  </a:lnTo>
                  <a:lnTo>
                    <a:pt x="1776" y="592"/>
                  </a:lnTo>
                  <a:lnTo>
                    <a:pt x="1763" y="580"/>
                  </a:lnTo>
                  <a:lnTo>
                    <a:pt x="1783" y="544"/>
                  </a:lnTo>
                  <a:lnTo>
                    <a:pt x="1762" y="539"/>
                  </a:lnTo>
                  <a:lnTo>
                    <a:pt x="1743" y="531"/>
                  </a:lnTo>
                  <a:lnTo>
                    <a:pt x="1751" y="503"/>
                  </a:lnTo>
                  <a:lnTo>
                    <a:pt x="1763" y="487"/>
                  </a:lnTo>
                  <a:lnTo>
                    <a:pt x="1766" y="519"/>
                  </a:lnTo>
                  <a:lnTo>
                    <a:pt x="1788" y="498"/>
                  </a:lnTo>
                  <a:lnTo>
                    <a:pt x="1805" y="497"/>
                  </a:lnTo>
                  <a:lnTo>
                    <a:pt x="1797" y="519"/>
                  </a:lnTo>
                  <a:lnTo>
                    <a:pt x="1824" y="528"/>
                  </a:lnTo>
                  <a:lnTo>
                    <a:pt x="1816" y="545"/>
                  </a:lnTo>
                  <a:lnTo>
                    <a:pt x="1830" y="559"/>
                  </a:lnTo>
                  <a:lnTo>
                    <a:pt x="1830" y="588"/>
                  </a:lnTo>
                  <a:lnTo>
                    <a:pt x="1861" y="559"/>
                  </a:lnTo>
                  <a:lnTo>
                    <a:pt x="1850" y="531"/>
                  </a:lnTo>
                  <a:lnTo>
                    <a:pt x="1821" y="489"/>
                  </a:lnTo>
                  <a:lnTo>
                    <a:pt x="1830" y="473"/>
                  </a:lnTo>
                  <a:lnTo>
                    <a:pt x="1824" y="448"/>
                  </a:lnTo>
                  <a:lnTo>
                    <a:pt x="1844" y="427"/>
                  </a:lnTo>
                  <a:lnTo>
                    <a:pt x="1868" y="416"/>
                  </a:lnTo>
                  <a:lnTo>
                    <a:pt x="1867" y="367"/>
                  </a:lnTo>
                  <a:lnTo>
                    <a:pt x="1865" y="333"/>
                  </a:lnTo>
                  <a:lnTo>
                    <a:pt x="1858" y="302"/>
                  </a:lnTo>
                  <a:lnTo>
                    <a:pt x="1830" y="248"/>
                  </a:lnTo>
                  <a:lnTo>
                    <a:pt x="1825" y="275"/>
                  </a:lnTo>
                  <a:lnTo>
                    <a:pt x="1807" y="258"/>
                  </a:lnTo>
                  <a:lnTo>
                    <a:pt x="1790" y="266"/>
                  </a:lnTo>
                  <a:lnTo>
                    <a:pt x="1805" y="226"/>
                  </a:lnTo>
                  <a:lnTo>
                    <a:pt x="1821" y="192"/>
                  </a:lnTo>
                  <a:lnTo>
                    <a:pt x="1850" y="176"/>
                  </a:lnTo>
                  <a:lnTo>
                    <a:pt x="1853" y="161"/>
                  </a:lnTo>
                  <a:lnTo>
                    <a:pt x="1873" y="155"/>
                  </a:lnTo>
                  <a:lnTo>
                    <a:pt x="1873" y="170"/>
                  </a:lnTo>
                  <a:lnTo>
                    <a:pt x="1896" y="145"/>
                  </a:lnTo>
                  <a:lnTo>
                    <a:pt x="1882" y="139"/>
                  </a:lnTo>
                  <a:lnTo>
                    <a:pt x="1882" y="120"/>
                  </a:lnTo>
                  <a:lnTo>
                    <a:pt x="1899" y="108"/>
                  </a:lnTo>
                  <a:lnTo>
                    <a:pt x="1906" y="122"/>
                  </a:lnTo>
                  <a:lnTo>
                    <a:pt x="1929" y="100"/>
                  </a:lnTo>
                  <a:lnTo>
                    <a:pt x="1926" y="120"/>
                  </a:lnTo>
                  <a:lnTo>
                    <a:pt x="1927" y="136"/>
                  </a:lnTo>
                  <a:lnTo>
                    <a:pt x="1926" y="158"/>
                  </a:lnTo>
                  <a:lnTo>
                    <a:pt x="1918" y="175"/>
                  </a:lnTo>
                  <a:lnTo>
                    <a:pt x="1932" y="197"/>
                  </a:lnTo>
                  <a:lnTo>
                    <a:pt x="1938" y="212"/>
                  </a:lnTo>
                  <a:lnTo>
                    <a:pt x="1947" y="209"/>
                  </a:lnTo>
                  <a:lnTo>
                    <a:pt x="1992" y="256"/>
                  </a:lnTo>
                  <a:lnTo>
                    <a:pt x="2002" y="233"/>
                  </a:lnTo>
                  <a:lnTo>
                    <a:pt x="2014" y="216"/>
                  </a:lnTo>
                  <a:lnTo>
                    <a:pt x="1994" y="205"/>
                  </a:lnTo>
                  <a:lnTo>
                    <a:pt x="1999" y="184"/>
                  </a:lnTo>
                  <a:lnTo>
                    <a:pt x="1999" y="172"/>
                  </a:lnTo>
                  <a:lnTo>
                    <a:pt x="1978" y="150"/>
                  </a:lnTo>
                  <a:lnTo>
                    <a:pt x="1960" y="147"/>
                  </a:lnTo>
                  <a:lnTo>
                    <a:pt x="1943" y="123"/>
                  </a:lnTo>
                  <a:lnTo>
                    <a:pt x="1966" y="119"/>
                  </a:lnTo>
                  <a:lnTo>
                    <a:pt x="1977" y="100"/>
                  </a:lnTo>
                  <a:lnTo>
                    <a:pt x="1991" y="106"/>
                  </a:lnTo>
                  <a:lnTo>
                    <a:pt x="2005" y="98"/>
                  </a:lnTo>
                  <a:lnTo>
                    <a:pt x="1990" y="80"/>
                  </a:lnTo>
                  <a:lnTo>
                    <a:pt x="2002" y="69"/>
                  </a:lnTo>
                  <a:lnTo>
                    <a:pt x="2021" y="68"/>
                  </a:lnTo>
                  <a:lnTo>
                    <a:pt x="2000" y="53"/>
                  </a:lnTo>
                  <a:lnTo>
                    <a:pt x="1975" y="51"/>
                  </a:lnTo>
                  <a:lnTo>
                    <a:pt x="1990" y="32"/>
                  </a:lnTo>
                  <a:lnTo>
                    <a:pt x="1989" y="11"/>
                  </a:lnTo>
                  <a:lnTo>
                    <a:pt x="2005" y="27"/>
                  </a:lnTo>
                  <a:lnTo>
                    <a:pt x="2015" y="18"/>
                  </a:lnTo>
                  <a:lnTo>
                    <a:pt x="2024" y="21"/>
                  </a:lnTo>
                  <a:lnTo>
                    <a:pt x="2038" y="36"/>
                  </a:lnTo>
                  <a:lnTo>
                    <a:pt x="2060" y="33"/>
                  </a:lnTo>
                  <a:lnTo>
                    <a:pt x="2042" y="15"/>
                  </a:lnTo>
                  <a:lnTo>
                    <a:pt x="2038" y="0"/>
                  </a:lnTo>
                  <a:lnTo>
                    <a:pt x="2006" y="5"/>
                  </a:lnTo>
                  <a:lnTo>
                    <a:pt x="1994" y="0"/>
                  </a:lnTo>
                  <a:lnTo>
                    <a:pt x="1955" y="11"/>
                  </a:lnTo>
                  <a:lnTo>
                    <a:pt x="1913" y="18"/>
                  </a:lnTo>
                  <a:lnTo>
                    <a:pt x="1886" y="30"/>
                  </a:lnTo>
                  <a:lnTo>
                    <a:pt x="1885" y="47"/>
                  </a:lnTo>
                  <a:lnTo>
                    <a:pt x="1864" y="50"/>
                  </a:lnTo>
                  <a:cubicBezTo>
                    <a:pt x="1858" y="55"/>
                    <a:pt x="1854" y="75"/>
                    <a:pt x="1847" y="77"/>
                  </a:cubicBezTo>
                  <a:cubicBezTo>
                    <a:pt x="1839" y="82"/>
                    <a:pt x="1830" y="65"/>
                    <a:pt x="1820" y="63"/>
                  </a:cubicBezTo>
                  <a:lnTo>
                    <a:pt x="1786" y="66"/>
                  </a:lnTo>
                  <a:lnTo>
                    <a:pt x="1732" y="56"/>
                  </a:lnTo>
                  <a:lnTo>
                    <a:pt x="1709" y="62"/>
                  </a:lnTo>
                  <a:lnTo>
                    <a:pt x="1678" y="56"/>
                  </a:lnTo>
                  <a:lnTo>
                    <a:pt x="1666" y="47"/>
                  </a:lnTo>
                  <a:lnTo>
                    <a:pt x="1643" y="50"/>
                  </a:lnTo>
                  <a:cubicBezTo>
                    <a:pt x="1635" y="52"/>
                    <a:pt x="1626" y="57"/>
                    <a:pt x="1618" y="60"/>
                  </a:cubicBezTo>
                  <a:cubicBezTo>
                    <a:pt x="1610" y="63"/>
                    <a:pt x="1603" y="67"/>
                    <a:pt x="1597" y="71"/>
                  </a:cubicBezTo>
                  <a:cubicBezTo>
                    <a:pt x="1591" y="75"/>
                    <a:pt x="1587" y="84"/>
                    <a:pt x="1583" y="83"/>
                  </a:cubicBezTo>
                  <a:cubicBezTo>
                    <a:pt x="1571" y="90"/>
                    <a:pt x="1576" y="67"/>
                    <a:pt x="1571" y="65"/>
                  </a:cubicBezTo>
                  <a:lnTo>
                    <a:pt x="1553" y="69"/>
                  </a:lnTo>
                  <a:cubicBezTo>
                    <a:pt x="1544" y="66"/>
                    <a:pt x="1531" y="50"/>
                    <a:pt x="1517" y="47"/>
                  </a:cubicBezTo>
                  <a:cubicBezTo>
                    <a:pt x="1503" y="46"/>
                    <a:pt x="1479" y="45"/>
                    <a:pt x="1468" y="48"/>
                  </a:cubicBezTo>
                  <a:cubicBezTo>
                    <a:pt x="1457" y="51"/>
                    <a:pt x="1461" y="63"/>
                    <a:pt x="1451" y="63"/>
                  </a:cubicBezTo>
                  <a:cubicBezTo>
                    <a:pt x="1439" y="66"/>
                    <a:pt x="1419" y="48"/>
                    <a:pt x="1408" y="47"/>
                  </a:cubicBezTo>
                  <a:cubicBezTo>
                    <a:pt x="1397" y="46"/>
                    <a:pt x="1390" y="59"/>
                    <a:pt x="1382" y="59"/>
                  </a:cubicBezTo>
                  <a:cubicBezTo>
                    <a:pt x="1374" y="59"/>
                    <a:pt x="1362" y="52"/>
                    <a:pt x="1357" y="47"/>
                  </a:cubicBezTo>
                  <a:cubicBezTo>
                    <a:pt x="1352" y="42"/>
                    <a:pt x="1356" y="36"/>
                    <a:pt x="1349" y="30"/>
                  </a:cubicBezTo>
                  <a:cubicBezTo>
                    <a:pt x="1333" y="26"/>
                    <a:pt x="1330" y="13"/>
                    <a:pt x="1318" y="11"/>
                  </a:cubicBezTo>
                  <a:cubicBezTo>
                    <a:pt x="1306" y="9"/>
                    <a:pt x="1287" y="20"/>
                    <a:pt x="1277" y="20"/>
                  </a:cubicBezTo>
                  <a:cubicBezTo>
                    <a:pt x="1267" y="20"/>
                    <a:pt x="1268" y="10"/>
                    <a:pt x="1259" y="9"/>
                  </a:cubicBezTo>
                  <a:lnTo>
                    <a:pt x="1222" y="14"/>
                  </a:lnTo>
                  <a:lnTo>
                    <a:pt x="1210" y="32"/>
                  </a:lnTo>
                  <a:cubicBezTo>
                    <a:pt x="1203" y="35"/>
                    <a:pt x="1187" y="28"/>
                    <a:pt x="1178" y="29"/>
                  </a:cubicBezTo>
                  <a:cubicBezTo>
                    <a:pt x="1169" y="30"/>
                    <a:pt x="1164" y="36"/>
                    <a:pt x="1154" y="39"/>
                  </a:cubicBezTo>
                  <a:cubicBezTo>
                    <a:pt x="1144" y="42"/>
                    <a:pt x="1124" y="44"/>
                    <a:pt x="1120" y="48"/>
                  </a:cubicBezTo>
                  <a:cubicBezTo>
                    <a:pt x="1109" y="57"/>
                    <a:pt x="1132" y="61"/>
                    <a:pt x="1132" y="65"/>
                  </a:cubicBezTo>
                  <a:cubicBezTo>
                    <a:pt x="1132" y="69"/>
                    <a:pt x="1126" y="70"/>
                    <a:pt x="1118" y="72"/>
                  </a:cubicBezTo>
                  <a:cubicBezTo>
                    <a:pt x="1110" y="74"/>
                    <a:pt x="1084" y="72"/>
                    <a:pt x="1085" y="77"/>
                  </a:cubicBezTo>
                  <a:cubicBezTo>
                    <a:pt x="1085" y="86"/>
                    <a:pt x="1126" y="103"/>
                    <a:pt x="1127" y="105"/>
                  </a:cubicBezTo>
                  <a:lnTo>
                    <a:pt x="1090" y="90"/>
                  </a:lnTo>
                  <a:lnTo>
                    <a:pt x="1072" y="95"/>
                  </a:lnTo>
                  <a:cubicBezTo>
                    <a:pt x="1063" y="93"/>
                    <a:pt x="1039" y="65"/>
                    <a:pt x="1033" y="80"/>
                  </a:cubicBezTo>
                  <a:cubicBezTo>
                    <a:pt x="1027" y="95"/>
                    <a:pt x="1077" y="132"/>
                    <a:pt x="1084" y="147"/>
                  </a:cubicBezTo>
                  <a:lnTo>
                    <a:pt x="1075" y="171"/>
                  </a:lnTo>
                  <a:lnTo>
                    <a:pt x="1040" y="170"/>
                  </a:lnTo>
                  <a:cubicBezTo>
                    <a:pt x="1040" y="170"/>
                    <a:pt x="1061" y="164"/>
                    <a:pt x="1060" y="155"/>
                  </a:cubicBezTo>
                  <a:cubicBezTo>
                    <a:pt x="1059" y="146"/>
                    <a:pt x="1043" y="127"/>
                    <a:pt x="1031" y="113"/>
                  </a:cubicBezTo>
                  <a:cubicBezTo>
                    <a:pt x="1025" y="101"/>
                    <a:pt x="1030" y="84"/>
                    <a:pt x="1024" y="81"/>
                  </a:cubicBezTo>
                  <a:cubicBezTo>
                    <a:pt x="1018" y="78"/>
                    <a:pt x="997" y="65"/>
                    <a:pt x="989" y="71"/>
                  </a:cubicBezTo>
                  <a:cubicBezTo>
                    <a:pt x="968" y="74"/>
                    <a:pt x="970" y="107"/>
                    <a:pt x="974" y="116"/>
                  </a:cubicBezTo>
                  <a:cubicBezTo>
                    <a:pt x="978" y="125"/>
                    <a:pt x="1009" y="122"/>
                    <a:pt x="1012" y="125"/>
                  </a:cubicBezTo>
                  <a:cubicBezTo>
                    <a:pt x="1028" y="153"/>
                    <a:pt x="1005" y="143"/>
                    <a:pt x="989" y="134"/>
                  </a:cubicBezTo>
                  <a:cubicBezTo>
                    <a:pt x="973" y="125"/>
                    <a:pt x="968" y="128"/>
                    <a:pt x="958" y="128"/>
                  </a:cubicBezTo>
                  <a:cubicBezTo>
                    <a:pt x="948" y="128"/>
                    <a:pt x="931" y="133"/>
                    <a:pt x="926" y="137"/>
                  </a:cubicBezTo>
                  <a:cubicBezTo>
                    <a:pt x="921" y="141"/>
                    <a:pt x="939" y="157"/>
                    <a:pt x="926" y="152"/>
                  </a:cubicBezTo>
                  <a:cubicBezTo>
                    <a:pt x="913" y="147"/>
                    <a:pt x="899" y="149"/>
                    <a:pt x="886" y="147"/>
                  </a:cubicBezTo>
                  <a:cubicBezTo>
                    <a:pt x="873" y="145"/>
                    <a:pt x="863" y="136"/>
                    <a:pt x="847" y="140"/>
                  </a:cubicBezTo>
                  <a:cubicBezTo>
                    <a:pt x="825" y="147"/>
                    <a:pt x="794" y="185"/>
                    <a:pt x="787" y="171"/>
                  </a:cubicBezTo>
                  <a:cubicBezTo>
                    <a:pt x="780" y="157"/>
                    <a:pt x="800" y="155"/>
                    <a:pt x="800" y="150"/>
                  </a:cubicBezTo>
                  <a:cubicBezTo>
                    <a:pt x="800" y="145"/>
                    <a:pt x="796" y="138"/>
                    <a:pt x="790" y="138"/>
                  </a:cubicBezTo>
                  <a:cubicBezTo>
                    <a:pt x="784" y="138"/>
                    <a:pt x="764" y="144"/>
                    <a:pt x="763" y="152"/>
                  </a:cubicBezTo>
                  <a:cubicBezTo>
                    <a:pt x="761" y="163"/>
                    <a:pt x="783" y="181"/>
                    <a:pt x="782" y="186"/>
                  </a:cubicBezTo>
                  <a:cubicBezTo>
                    <a:pt x="781" y="191"/>
                    <a:pt x="765" y="180"/>
                    <a:pt x="758" y="183"/>
                  </a:cubicBezTo>
                  <a:cubicBezTo>
                    <a:pt x="751" y="186"/>
                    <a:pt x="746" y="207"/>
                    <a:pt x="742" y="203"/>
                  </a:cubicBezTo>
                  <a:lnTo>
                    <a:pt x="728" y="189"/>
                  </a:lnTo>
                  <a:lnTo>
                    <a:pt x="746" y="170"/>
                  </a:lnTo>
                  <a:lnTo>
                    <a:pt x="733" y="158"/>
                  </a:lnTo>
                  <a:cubicBezTo>
                    <a:pt x="727" y="155"/>
                    <a:pt x="718" y="150"/>
                    <a:pt x="712" y="149"/>
                  </a:cubicBezTo>
                  <a:cubicBezTo>
                    <a:pt x="706" y="148"/>
                    <a:pt x="701" y="154"/>
                    <a:pt x="698" y="152"/>
                  </a:cubicBezTo>
                  <a:cubicBezTo>
                    <a:pt x="695" y="150"/>
                    <a:pt x="698" y="139"/>
                    <a:pt x="695" y="138"/>
                  </a:cubicBezTo>
                  <a:cubicBezTo>
                    <a:pt x="692" y="137"/>
                    <a:pt x="685" y="146"/>
                    <a:pt x="680" y="146"/>
                  </a:cubicBezTo>
                  <a:cubicBezTo>
                    <a:pt x="675" y="146"/>
                    <a:pt x="677" y="142"/>
                    <a:pt x="667" y="140"/>
                  </a:cubicBezTo>
                  <a:cubicBezTo>
                    <a:pt x="657" y="138"/>
                    <a:pt x="632" y="139"/>
                    <a:pt x="622" y="135"/>
                  </a:cubicBezTo>
                  <a:cubicBezTo>
                    <a:pt x="612" y="131"/>
                    <a:pt x="632" y="117"/>
                    <a:pt x="608" y="113"/>
                  </a:cubicBezTo>
                  <a:cubicBezTo>
                    <a:pt x="584" y="109"/>
                    <a:pt x="590" y="119"/>
                    <a:pt x="583" y="119"/>
                  </a:cubicBezTo>
                  <a:lnTo>
                    <a:pt x="568" y="114"/>
                  </a:lnTo>
                  <a:cubicBezTo>
                    <a:pt x="555" y="116"/>
                    <a:pt x="521" y="125"/>
                    <a:pt x="505" y="131"/>
                  </a:cubicBezTo>
                  <a:cubicBezTo>
                    <a:pt x="482" y="140"/>
                    <a:pt x="485" y="140"/>
                    <a:pt x="472" y="152"/>
                  </a:cubicBezTo>
                  <a:cubicBezTo>
                    <a:pt x="459" y="164"/>
                    <a:pt x="443" y="192"/>
                    <a:pt x="428" y="204"/>
                  </a:cubicBezTo>
                  <a:cubicBezTo>
                    <a:pt x="410" y="223"/>
                    <a:pt x="393" y="217"/>
                    <a:pt x="382" y="224"/>
                  </a:cubicBezTo>
                  <a:lnTo>
                    <a:pt x="364" y="248"/>
                  </a:lnTo>
                  <a:lnTo>
                    <a:pt x="368" y="290"/>
                  </a:lnTo>
                  <a:lnTo>
                    <a:pt x="389" y="306"/>
                  </a:lnTo>
                  <a:lnTo>
                    <a:pt x="436" y="290"/>
                  </a:lnTo>
                  <a:cubicBezTo>
                    <a:pt x="447" y="296"/>
                    <a:pt x="448" y="335"/>
                    <a:pt x="457" y="341"/>
                  </a:cubicBezTo>
                  <a:cubicBezTo>
                    <a:pt x="468" y="348"/>
                    <a:pt x="486" y="330"/>
                    <a:pt x="491" y="324"/>
                  </a:cubicBezTo>
                  <a:lnTo>
                    <a:pt x="496" y="300"/>
                  </a:lnTo>
                  <a:lnTo>
                    <a:pt x="514" y="281"/>
                  </a:lnTo>
                  <a:cubicBezTo>
                    <a:pt x="515" y="270"/>
                    <a:pt x="499" y="245"/>
                    <a:pt x="502" y="234"/>
                  </a:cubicBezTo>
                  <a:cubicBezTo>
                    <a:pt x="505" y="225"/>
                    <a:pt x="526" y="220"/>
                    <a:pt x="535" y="213"/>
                  </a:cubicBezTo>
                  <a:cubicBezTo>
                    <a:pt x="544" y="206"/>
                    <a:pt x="546" y="192"/>
                    <a:pt x="554" y="191"/>
                  </a:cubicBezTo>
                  <a:cubicBezTo>
                    <a:pt x="567" y="190"/>
                    <a:pt x="580" y="200"/>
                    <a:pt x="581" y="204"/>
                  </a:cubicBezTo>
                  <a:cubicBezTo>
                    <a:pt x="581" y="208"/>
                    <a:pt x="560" y="200"/>
                    <a:pt x="557" y="215"/>
                  </a:cubicBezTo>
                  <a:cubicBezTo>
                    <a:pt x="554" y="230"/>
                    <a:pt x="535" y="233"/>
                    <a:pt x="533" y="242"/>
                  </a:cubicBezTo>
                  <a:lnTo>
                    <a:pt x="548" y="267"/>
                  </a:lnTo>
                  <a:lnTo>
                    <a:pt x="571" y="276"/>
                  </a:lnTo>
                  <a:lnTo>
                    <a:pt x="598" y="264"/>
                  </a:lnTo>
                  <a:lnTo>
                    <a:pt x="625" y="261"/>
                  </a:lnTo>
                  <a:cubicBezTo>
                    <a:pt x="632" y="263"/>
                    <a:pt x="645" y="271"/>
                    <a:pt x="638" y="276"/>
                  </a:cubicBezTo>
                  <a:cubicBezTo>
                    <a:pt x="631" y="281"/>
                    <a:pt x="593" y="287"/>
                    <a:pt x="584" y="293"/>
                  </a:cubicBezTo>
                  <a:cubicBezTo>
                    <a:pt x="575" y="299"/>
                    <a:pt x="587" y="309"/>
                    <a:pt x="581" y="311"/>
                  </a:cubicBezTo>
                  <a:cubicBezTo>
                    <a:pt x="567" y="319"/>
                    <a:pt x="556" y="301"/>
                    <a:pt x="550" y="303"/>
                  </a:cubicBezTo>
                  <a:lnTo>
                    <a:pt x="547" y="323"/>
                  </a:lnTo>
                  <a:lnTo>
                    <a:pt x="536" y="350"/>
                  </a:lnTo>
                  <a:lnTo>
                    <a:pt x="512" y="351"/>
                  </a:lnTo>
                  <a:lnTo>
                    <a:pt x="476" y="360"/>
                  </a:lnTo>
                  <a:lnTo>
                    <a:pt x="457" y="351"/>
                  </a:lnTo>
                  <a:lnTo>
                    <a:pt x="443" y="357"/>
                  </a:lnTo>
                  <a:lnTo>
                    <a:pt x="419" y="342"/>
                  </a:lnTo>
                  <a:cubicBezTo>
                    <a:pt x="417" y="335"/>
                    <a:pt x="433" y="329"/>
                    <a:pt x="428" y="317"/>
                  </a:cubicBezTo>
                  <a:cubicBezTo>
                    <a:pt x="423" y="305"/>
                    <a:pt x="396" y="313"/>
                    <a:pt x="392" y="321"/>
                  </a:cubicBezTo>
                  <a:lnTo>
                    <a:pt x="397" y="362"/>
                  </a:lnTo>
                  <a:lnTo>
                    <a:pt x="373" y="362"/>
                  </a:lnTo>
                  <a:cubicBezTo>
                    <a:pt x="365" y="366"/>
                    <a:pt x="355" y="380"/>
                    <a:pt x="347" y="386"/>
                  </a:cubicBezTo>
                  <a:cubicBezTo>
                    <a:pt x="339" y="392"/>
                    <a:pt x="332" y="379"/>
                    <a:pt x="322" y="399"/>
                  </a:cubicBezTo>
                  <a:cubicBezTo>
                    <a:pt x="312" y="419"/>
                    <a:pt x="301" y="411"/>
                    <a:pt x="293" y="414"/>
                  </a:cubicBezTo>
                  <a:cubicBezTo>
                    <a:pt x="285" y="417"/>
                    <a:pt x="280" y="414"/>
                    <a:pt x="275" y="416"/>
                  </a:cubicBezTo>
                  <a:cubicBezTo>
                    <a:pt x="270" y="418"/>
                    <a:pt x="267" y="426"/>
                    <a:pt x="260" y="426"/>
                  </a:cubicBezTo>
                  <a:cubicBezTo>
                    <a:pt x="253" y="426"/>
                    <a:pt x="238" y="417"/>
                    <a:pt x="232" y="419"/>
                  </a:cubicBezTo>
                  <a:cubicBezTo>
                    <a:pt x="226" y="421"/>
                    <a:pt x="221" y="432"/>
                    <a:pt x="226" y="437"/>
                  </a:cubicBezTo>
                  <a:lnTo>
                    <a:pt x="263" y="449"/>
                  </a:lnTo>
                  <a:lnTo>
                    <a:pt x="272" y="474"/>
                  </a:lnTo>
                  <a:lnTo>
                    <a:pt x="262" y="503"/>
                  </a:lnTo>
                  <a:cubicBezTo>
                    <a:pt x="251" y="507"/>
                    <a:pt x="223" y="499"/>
                    <a:pt x="206" y="498"/>
                  </a:cubicBezTo>
                  <a:cubicBezTo>
                    <a:pt x="189" y="497"/>
                    <a:pt x="164" y="492"/>
                    <a:pt x="158" y="498"/>
                  </a:cubicBezTo>
                  <a:cubicBezTo>
                    <a:pt x="152" y="504"/>
                    <a:pt x="167" y="527"/>
                    <a:pt x="167" y="537"/>
                  </a:cubicBezTo>
                  <a:cubicBezTo>
                    <a:pt x="167" y="547"/>
                    <a:pt x="159" y="551"/>
                    <a:pt x="157" y="557"/>
                  </a:cubicBezTo>
                  <a:cubicBezTo>
                    <a:pt x="155" y="563"/>
                    <a:pt x="161" y="569"/>
                    <a:pt x="157" y="576"/>
                  </a:cubicBezTo>
                  <a:cubicBezTo>
                    <a:pt x="153" y="583"/>
                    <a:pt x="127" y="594"/>
                    <a:pt x="130" y="597"/>
                  </a:cubicBezTo>
                  <a:cubicBezTo>
                    <a:pt x="139" y="606"/>
                    <a:pt x="160" y="592"/>
                    <a:pt x="176" y="592"/>
                  </a:cubicBezTo>
                  <a:lnTo>
                    <a:pt x="226" y="598"/>
                  </a:lnTo>
                  <a:lnTo>
                    <a:pt x="260" y="588"/>
                  </a:lnTo>
                  <a:lnTo>
                    <a:pt x="274" y="576"/>
                  </a:lnTo>
                  <a:cubicBezTo>
                    <a:pt x="282" y="573"/>
                    <a:pt x="306" y="573"/>
                    <a:pt x="307" y="569"/>
                  </a:cubicBezTo>
                  <a:cubicBezTo>
                    <a:pt x="321" y="557"/>
                    <a:pt x="283" y="559"/>
                    <a:pt x="283" y="552"/>
                  </a:cubicBezTo>
                  <a:cubicBezTo>
                    <a:pt x="283" y="545"/>
                    <a:pt x="300" y="533"/>
                    <a:pt x="307" y="528"/>
                  </a:cubicBezTo>
                  <a:lnTo>
                    <a:pt x="325" y="522"/>
                  </a:lnTo>
                  <a:lnTo>
                    <a:pt x="320" y="503"/>
                  </a:lnTo>
                  <a:cubicBezTo>
                    <a:pt x="323" y="499"/>
                    <a:pt x="336" y="495"/>
                    <a:pt x="342" y="495"/>
                  </a:cubicBezTo>
                  <a:cubicBezTo>
                    <a:pt x="348" y="495"/>
                    <a:pt x="350" y="506"/>
                    <a:pt x="358" y="505"/>
                  </a:cubicBezTo>
                  <a:cubicBezTo>
                    <a:pt x="366" y="504"/>
                    <a:pt x="384" y="490"/>
                    <a:pt x="393" y="491"/>
                  </a:cubicBezTo>
                  <a:lnTo>
                    <a:pt x="415" y="510"/>
                  </a:lnTo>
                  <a:cubicBezTo>
                    <a:pt x="416" y="517"/>
                    <a:pt x="407" y="520"/>
                    <a:pt x="401" y="530"/>
                  </a:cubicBezTo>
                  <a:lnTo>
                    <a:pt x="381" y="573"/>
                  </a:lnTo>
                  <a:lnTo>
                    <a:pt x="406" y="576"/>
                  </a:lnTo>
                  <a:lnTo>
                    <a:pt x="412" y="561"/>
                  </a:lnTo>
                  <a:lnTo>
                    <a:pt x="404" y="543"/>
                  </a:lnTo>
                  <a:cubicBezTo>
                    <a:pt x="406" y="539"/>
                    <a:pt x="417" y="541"/>
                    <a:pt x="423" y="538"/>
                  </a:cubicBezTo>
                  <a:cubicBezTo>
                    <a:pt x="430" y="537"/>
                    <a:pt x="435" y="526"/>
                    <a:pt x="441" y="527"/>
                  </a:cubicBezTo>
                  <a:cubicBezTo>
                    <a:pt x="447" y="528"/>
                    <a:pt x="453" y="542"/>
                    <a:pt x="460" y="547"/>
                  </a:cubicBezTo>
                  <a:lnTo>
                    <a:pt x="483" y="559"/>
                  </a:lnTo>
                  <a:lnTo>
                    <a:pt x="490" y="573"/>
                  </a:lnTo>
                  <a:lnTo>
                    <a:pt x="493" y="590"/>
                  </a:lnTo>
                  <a:lnTo>
                    <a:pt x="508" y="579"/>
                  </a:lnTo>
                  <a:cubicBezTo>
                    <a:pt x="508" y="579"/>
                    <a:pt x="507" y="566"/>
                    <a:pt x="509" y="564"/>
                  </a:cubicBezTo>
                  <a:cubicBezTo>
                    <a:pt x="513" y="561"/>
                    <a:pt x="512" y="581"/>
                    <a:pt x="521" y="569"/>
                  </a:cubicBezTo>
                  <a:cubicBezTo>
                    <a:pt x="530" y="557"/>
                    <a:pt x="525" y="556"/>
                    <a:pt x="515" y="549"/>
                  </a:cubicBezTo>
                  <a:lnTo>
                    <a:pt x="468" y="523"/>
                  </a:lnTo>
                  <a:lnTo>
                    <a:pt x="441" y="508"/>
                  </a:lnTo>
                  <a:lnTo>
                    <a:pt x="455" y="480"/>
                  </a:lnTo>
                  <a:lnTo>
                    <a:pt x="464" y="498"/>
                  </a:lnTo>
                  <a:lnTo>
                    <a:pt x="487" y="512"/>
                  </a:lnTo>
                  <a:lnTo>
                    <a:pt x="517" y="527"/>
                  </a:lnTo>
                  <a:cubicBezTo>
                    <a:pt x="526" y="535"/>
                    <a:pt x="529" y="546"/>
                    <a:pt x="539" y="559"/>
                  </a:cubicBezTo>
                  <a:cubicBezTo>
                    <a:pt x="549" y="572"/>
                    <a:pt x="570" y="602"/>
                    <a:pt x="579" y="608"/>
                  </a:cubicBezTo>
                  <a:cubicBezTo>
                    <a:pt x="588" y="614"/>
                    <a:pt x="588" y="598"/>
                    <a:pt x="592" y="597"/>
                  </a:cubicBezTo>
                  <a:cubicBezTo>
                    <a:pt x="596" y="594"/>
                    <a:pt x="604" y="602"/>
                    <a:pt x="604" y="599"/>
                  </a:cubicBezTo>
                  <a:cubicBezTo>
                    <a:pt x="604" y="596"/>
                    <a:pt x="596" y="583"/>
                    <a:pt x="593" y="578"/>
                  </a:cubicBezTo>
                  <a:cubicBezTo>
                    <a:pt x="589" y="574"/>
                    <a:pt x="590" y="568"/>
                    <a:pt x="587" y="567"/>
                  </a:cubicBezTo>
                  <a:cubicBezTo>
                    <a:pt x="585" y="563"/>
                    <a:pt x="583" y="558"/>
                    <a:pt x="584" y="555"/>
                  </a:cubicBezTo>
                  <a:cubicBezTo>
                    <a:pt x="585" y="552"/>
                    <a:pt x="589" y="550"/>
                    <a:pt x="592" y="548"/>
                  </a:cubicBezTo>
                  <a:lnTo>
                    <a:pt x="601" y="542"/>
                  </a:lnTo>
                  <a:cubicBezTo>
                    <a:pt x="607" y="541"/>
                    <a:pt x="621" y="541"/>
                    <a:pt x="627" y="541"/>
                  </a:cubicBezTo>
                  <a:cubicBezTo>
                    <a:pt x="633" y="541"/>
                    <a:pt x="636" y="541"/>
                    <a:pt x="640" y="539"/>
                  </a:cubicBezTo>
                  <a:cubicBezTo>
                    <a:pt x="644" y="537"/>
                    <a:pt x="648" y="532"/>
                    <a:pt x="650" y="528"/>
                  </a:cubicBezTo>
                  <a:lnTo>
                    <a:pt x="653" y="513"/>
                  </a:lnTo>
                  <a:lnTo>
                    <a:pt x="639" y="505"/>
                  </a:lnTo>
                  <a:cubicBezTo>
                    <a:pt x="639" y="503"/>
                    <a:pt x="650" y="505"/>
                    <a:pt x="655" y="501"/>
                  </a:cubicBezTo>
                  <a:cubicBezTo>
                    <a:pt x="660" y="497"/>
                    <a:pt x="665" y="488"/>
                    <a:pt x="670" y="483"/>
                  </a:cubicBezTo>
                  <a:cubicBezTo>
                    <a:pt x="675" y="478"/>
                    <a:pt x="681" y="471"/>
                    <a:pt x="686" y="470"/>
                  </a:cubicBezTo>
                  <a:lnTo>
                    <a:pt x="703" y="476"/>
                  </a:lnTo>
                  <a:lnTo>
                    <a:pt x="718" y="494"/>
                  </a:lnTo>
                  <a:cubicBezTo>
                    <a:pt x="723" y="498"/>
                    <a:pt x="727" y="503"/>
                    <a:pt x="731" y="501"/>
                  </a:cubicBezTo>
                  <a:cubicBezTo>
                    <a:pt x="735" y="499"/>
                    <a:pt x="742" y="488"/>
                    <a:pt x="742" y="482"/>
                  </a:cubicBezTo>
                  <a:lnTo>
                    <a:pt x="728" y="466"/>
                  </a:lnTo>
                  <a:cubicBezTo>
                    <a:pt x="730" y="462"/>
                    <a:pt x="746" y="463"/>
                    <a:pt x="755" y="459"/>
                  </a:cubicBezTo>
                  <a:cubicBezTo>
                    <a:pt x="764" y="455"/>
                    <a:pt x="777" y="444"/>
                    <a:pt x="782" y="444"/>
                  </a:cubicBezTo>
                  <a:cubicBezTo>
                    <a:pt x="787" y="444"/>
                    <a:pt x="786" y="452"/>
                    <a:pt x="784" y="458"/>
                  </a:cubicBezTo>
                  <a:cubicBezTo>
                    <a:pt x="782" y="464"/>
                    <a:pt x="765" y="469"/>
                    <a:pt x="772" y="480"/>
                  </a:cubicBezTo>
                  <a:cubicBezTo>
                    <a:pt x="779" y="491"/>
                    <a:pt x="820" y="516"/>
                    <a:pt x="824" y="525"/>
                  </a:cubicBezTo>
                  <a:cubicBezTo>
                    <a:pt x="828" y="534"/>
                    <a:pt x="808" y="535"/>
                    <a:pt x="796" y="537"/>
                  </a:cubicBezTo>
                  <a:cubicBezTo>
                    <a:pt x="784" y="539"/>
                    <a:pt x="763" y="541"/>
                    <a:pt x="751" y="539"/>
                  </a:cubicBezTo>
                  <a:cubicBezTo>
                    <a:pt x="739" y="537"/>
                    <a:pt x="739" y="524"/>
                    <a:pt x="722" y="524"/>
                  </a:cubicBezTo>
                  <a:cubicBezTo>
                    <a:pt x="705" y="524"/>
                    <a:pt x="707" y="533"/>
                    <a:pt x="697" y="537"/>
                  </a:cubicBezTo>
                  <a:lnTo>
                    <a:pt x="667" y="538"/>
                  </a:lnTo>
                  <a:lnTo>
                    <a:pt x="623" y="560"/>
                  </a:lnTo>
                  <a:lnTo>
                    <a:pt x="634" y="576"/>
                  </a:lnTo>
                  <a:lnTo>
                    <a:pt x="639" y="598"/>
                  </a:lnTo>
                  <a:lnTo>
                    <a:pt x="669" y="617"/>
                  </a:lnTo>
                  <a:lnTo>
                    <a:pt x="700" y="602"/>
                  </a:lnTo>
                  <a:lnTo>
                    <a:pt x="718" y="611"/>
                  </a:lnTo>
                  <a:lnTo>
                    <a:pt x="752" y="608"/>
                  </a:lnTo>
                  <a:lnTo>
                    <a:pt x="757" y="644"/>
                  </a:lnTo>
                  <a:lnTo>
                    <a:pt x="697" y="677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FF5425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</p:grp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16433" y="2795199"/>
            <a:ext cx="8534400" cy="1143000"/>
          </a:xfrm>
        </p:spPr>
        <p:txBody>
          <a:bodyPr/>
          <a:lstStyle>
            <a:lvl1pPr algn="ctr">
              <a:defRPr sz="4300" i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noProof="0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607328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152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767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09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095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369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727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992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522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C764DE79-268F-4C1A-8933-263129D2AF90}" type="datetimeFigureOut">
              <a:rPr lang="en-US" smtClean="0"/>
              <a:pPr/>
              <a:t>8/27/2023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32" descr="7">
            <a:extLst>
              <a:ext uri="{FF2B5EF4-FFF2-40B4-BE49-F238E27FC236}">
                <a16:creationId xmlns:a16="http://schemas.microsoft.com/office/drawing/2014/main" id="{FD8F6FB1-E1D5-4F04-A2A9-0987A72A3D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534" y="6165851"/>
            <a:ext cx="2785533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1" descr="6">
            <a:extLst>
              <a:ext uri="{FF2B5EF4-FFF2-40B4-BE49-F238E27FC236}">
                <a16:creationId xmlns:a16="http://schemas.microsoft.com/office/drawing/2014/main" id="{E864B253-ABEB-4368-998F-6DA40D3EC3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3695700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6" descr="2">
            <a:extLst>
              <a:ext uri="{FF2B5EF4-FFF2-40B4-BE49-F238E27FC236}">
                <a16:creationId xmlns:a16="http://schemas.microsoft.com/office/drawing/2014/main" id="{E9E6436C-F859-43D7-B4EB-16C3219BBE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0" y="441326"/>
            <a:ext cx="4656667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9" descr="artplus_nature_naturalcity42_f">
            <a:extLst>
              <a:ext uri="{FF2B5EF4-FFF2-40B4-BE49-F238E27FC236}">
                <a16:creationId xmlns:a16="http://schemas.microsoft.com/office/drawing/2014/main" id="{F1094FD7-4F75-459C-B5E9-71D1958102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9417" y="6334126"/>
            <a:ext cx="1826683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4">
            <a:extLst>
              <a:ext uri="{FF2B5EF4-FFF2-40B4-BE49-F238E27FC236}">
                <a16:creationId xmlns:a16="http://schemas.microsoft.com/office/drawing/2014/main" id="{00AF312F-24C4-4A9A-9413-2FA32D6F8C93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0" y="1"/>
            <a:ext cx="12192000" cy="1484313"/>
          </a:xfrm>
          <a:prstGeom prst="rect">
            <a:avLst/>
          </a:prstGeom>
          <a:gradFill rotWithShape="1">
            <a:gsLst>
              <a:gs pos="0">
                <a:srgbClr val="3366FF">
                  <a:alpha val="60001"/>
                </a:srgbClr>
              </a:gs>
              <a:gs pos="100000">
                <a:srgbClr val="FFFFFF">
                  <a:alpha val="70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09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209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image" Target="../media/image23.tmp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tags" Target="../tags/tag30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10" Type="http://schemas.openxmlformats.org/officeDocument/2006/relationships/tags" Target="../tags/tag27.xml"/><Relationship Id="rId19" Type="http://schemas.openxmlformats.org/officeDocument/2006/relationships/image" Target="../media/image23.tmp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tags" Target="../tags/tag47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12" Type="http://schemas.openxmlformats.org/officeDocument/2006/relationships/tags" Target="../tags/tag46.xml"/><Relationship Id="rId17" Type="http://schemas.openxmlformats.org/officeDocument/2006/relationships/tags" Target="../tags/tag51.xml"/><Relationship Id="rId2" Type="http://schemas.openxmlformats.org/officeDocument/2006/relationships/tags" Target="../tags/tag36.xml"/><Relationship Id="rId16" Type="http://schemas.openxmlformats.org/officeDocument/2006/relationships/tags" Target="../tags/tag50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tags" Target="../tags/tag45.xml"/><Relationship Id="rId5" Type="http://schemas.openxmlformats.org/officeDocument/2006/relationships/tags" Target="../tags/tag39.xml"/><Relationship Id="rId15" Type="http://schemas.openxmlformats.org/officeDocument/2006/relationships/tags" Target="../tags/tag49.xml"/><Relationship Id="rId10" Type="http://schemas.openxmlformats.org/officeDocument/2006/relationships/tags" Target="../tags/tag44.xml"/><Relationship Id="rId19" Type="http://schemas.openxmlformats.org/officeDocument/2006/relationships/image" Target="../media/image23.tmp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tags" Target="../tags/tag4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tags" Target="../tags/tag59.xml"/><Relationship Id="rId13" Type="http://schemas.openxmlformats.org/officeDocument/2006/relationships/tags" Target="../tags/tag64.xml"/><Relationship Id="rId3" Type="http://schemas.openxmlformats.org/officeDocument/2006/relationships/tags" Target="../tags/tag54.xml"/><Relationship Id="rId7" Type="http://schemas.openxmlformats.org/officeDocument/2006/relationships/tags" Target="../tags/tag58.xml"/><Relationship Id="rId12" Type="http://schemas.openxmlformats.org/officeDocument/2006/relationships/tags" Target="../tags/tag63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tags" Target="../tags/tag62.xml"/><Relationship Id="rId5" Type="http://schemas.openxmlformats.org/officeDocument/2006/relationships/tags" Target="../tags/tag56.xml"/><Relationship Id="rId15" Type="http://schemas.openxmlformats.org/officeDocument/2006/relationships/image" Target="../media/image23.tmp"/><Relationship Id="rId10" Type="http://schemas.openxmlformats.org/officeDocument/2006/relationships/tags" Target="../tags/tag61.xml"/><Relationship Id="rId4" Type="http://schemas.openxmlformats.org/officeDocument/2006/relationships/tags" Target="../tags/tag55.xml"/><Relationship Id="rId9" Type="http://schemas.openxmlformats.org/officeDocument/2006/relationships/tags" Target="../tags/tag60.xml"/><Relationship Id="rId14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13" Type="http://schemas.openxmlformats.org/officeDocument/2006/relationships/tags" Target="../tags/tag77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67.xml"/><Relationship Id="rId7" Type="http://schemas.openxmlformats.org/officeDocument/2006/relationships/tags" Target="../tags/tag71.xml"/><Relationship Id="rId12" Type="http://schemas.openxmlformats.org/officeDocument/2006/relationships/tags" Target="../tags/tag76.xml"/><Relationship Id="rId17" Type="http://schemas.openxmlformats.org/officeDocument/2006/relationships/tags" Target="../tags/tag81.xml"/><Relationship Id="rId2" Type="http://schemas.openxmlformats.org/officeDocument/2006/relationships/tags" Target="../tags/tag66.xml"/><Relationship Id="rId16" Type="http://schemas.openxmlformats.org/officeDocument/2006/relationships/tags" Target="../tags/tag80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tags" Target="../tags/tag75.xml"/><Relationship Id="rId5" Type="http://schemas.openxmlformats.org/officeDocument/2006/relationships/tags" Target="../tags/tag69.xml"/><Relationship Id="rId15" Type="http://schemas.openxmlformats.org/officeDocument/2006/relationships/tags" Target="../tags/tag79.xml"/><Relationship Id="rId10" Type="http://schemas.openxmlformats.org/officeDocument/2006/relationships/tags" Target="../tags/tag74.xml"/><Relationship Id="rId19" Type="http://schemas.openxmlformats.org/officeDocument/2006/relationships/image" Target="../media/image23.tmp"/><Relationship Id="rId4" Type="http://schemas.openxmlformats.org/officeDocument/2006/relationships/tags" Target="../tags/tag68.xml"/><Relationship Id="rId9" Type="http://schemas.openxmlformats.org/officeDocument/2006/relationships/tags" Target="../tags/tag73.xml"/><Relationship Id="rId14" Type="http://schemas.openxmlformats.org/officeDocument/2006/relationships/tags" Target="../tags/tag7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tags" Target="../tags/tag89.xml"/><Relationship Id="rId13" Type="http://schemas.openxmlformats.org/officeDocument/2006/relationships/image" Target="../media/image23.tmp"/><Relationship Id="rId3" Type="http://schemas.openxmlformats.org/officeDocument/2006/relationships/tags" Target="../tags/tag84.xml"/><Relationship Id="rId7" Type="http://schemas.openxmlformats.org/officeDocument/2006/relationships/tags" Target="../tags/tag88.xml"/><Relationship Id="rId12" Type="http://schemas.openxmlformats.org/officeDocument/2006/relationships/image" Target="../media/image45.png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86.xml"/><Relationship Id="rId10" Type="http://schemas.openxmlformats.org/officeDocument/2006/relationships/tags" Target="../tags/tag91.xml"/><Relationship Id="rId4" Type="http://schemas.openxmlformats.org/officeDocument/2006/relationships/tags" Target="../tags/tag85.xml"/><Relationship Id="rId9" Type="http://schemas.openxmlformats.org/officeDocument/2006/relationships/tags" Target="../tags/tag9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tags" Target="../tags/tag99.xml"/><Relationship Id="rId13" Type="http://schemas.openxmlformats.org/officeDocument/2006/relationships/image" Target="../media/image47.png"/><Relationship Id="rId3" Type="http://schemas.openxmlformats.org/officeDocument/2006/relationships/tags" Target="../tags/tag94.xml"/><Relationship Id="rId7" Type="http://schemas.openxmlformats.org/officeDocument/2006/relationships/tags" Target="../tags/tag98.xml"/><Relationship Id="rId12" Type="http://schemas.openxmlformats.org/officeDocument/2006/relationships/image" Target="../media/image46.png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96.xml"/><Relationship Id="rId10" Type="http://schemas.openxmlformats.org/officeDocument/2006/relationships/tags" Target="../tags/tag101.xml"/><Relationship Id="rId4" Type="http://schemas.openxmlformats.org/officeDocument/2006/relationships/tags" Target="../tags/tag95.xml"/><Relationship Id="rId9" Type="http://schemas.openxmlformats.org/officeDocument/2006/relationships/tags" Target="../tags/tag100.xml"/><Relationship Id="rId14" Type="http://schemas.openxmlformats.org/officeDocument/2006/relationships/image" Target="../media/image23.tmp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tags" Target="../tags/tag109.xml"/><Relationship Id="rId13" Type="http://schemas.openxmlformats.org/officeDocument/2006/relationships/tags" Target="../tags/tag114.xml"/><Relationship Id="rId3" Type="http://schemas.openxmlformats.org/officeDocument/2006/relationships/tags" Target="../tags/tag104.xml"/><Relationship Id="rId7" Type="http://schemas.openxmlformats.org/officeDocument/2006/relationships/tags" Target="../tags/tag108.xml"/><Relationship Id="rId12" Type="http://schemas.openxmlformats.org/officeDocument/2006/relationships/tags" Target="../tags/tag113.xml"/><Relationship Id="rId2" Type="http://schemas.openxmlformats.org/officeDocument/2006/relationships/tags" Target="../tags/tag103.xml"/><Relationship Id="rId16" Type="http://schemas.openxmlformats.org/officeDocument/2006/relationships/image" Target="../media/image23.tmp"/><Relationship Id="rId1" Type="http://schemas.openxmlformats.org/officeDocument/2006/relationships/tags" Target="../tags/tag102.xml"/><Relationship Id="rId6" Type="http://schemas.openxmlformats.org/officeDocument/2006/relationships/tags" Target="../tags/tag107.xml"/><Relationship Id="rId11" Type="http://schemas.openxmlformats.org/officeDocument/2006/relationships/tags" Target="../tags/tag112.xml"/><Relationship Id="rId5" Type="http://schemas.openxmlformats.org/officeDocument/2006/relationships/tags" Target="../tags/tag106.xml"/><Relationship Id="rId15" Type="http://schemas.openxmlformats.org/officeDocument/2006/relationships/image" Target="../media/image59.png"/><Relationship Id="rId10" Type="http://schemas.openxmlformats.org/officeDocument/2006/relationships/tags" Target="../tags/tag111.xml"/><Relationship Id="rId4" Type="http://schemas.openxmlformats.org/officeDocument/2006/relationships/tags" Target="../tags/tag105.xml"/><Relationship Id="rId9" Type="http://schemas.openxmlformats.org/officeDocument/2006/relationships/tags" Target="../tags/tag110.xml"/><Relationship Id="rId14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tags" Target="../tags/tag122.xml"/><Relationship Id="rId13" Type="http://schemas.openxmlformats.org/officeDocument/2006/relationships/tags" Target="../tags/tag127.xml"/><Relationship Id="rId3" Type="http://schemas.openxmlformats.org/officeDocument/2006/relationships/tags" Target="../tags/tag117.xml"/><Relationship Id="rId7" Type="http://schemas.openxmlformats.org/officeDocument/2006/relationships/tags" Target="../tags/tag121.xml"/><Relationship Id="rId12" Type="http://schemas.openxmlformats.org/officeDocument/2006/relationships/tags" Target="../tags/tag126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tags" Target="../tags/tag125.xml"/><Relationship Id="rId5" Type="http://schemas.openxmlformats.org/officeDocument/2006/relationships/tags" Target="../tags/tag119.xml"/><Relationship Id="rId15" Type="http://schemas.openxmlformats.org/officeDocument/2006/relationships/image" Target="../media/image23.tmp"/><Relationship Id="rId10" Type="http://schemas.openxmlformats.org/officeDocument/2006/relationships/tags" Target="../tags/tag124.xml"/><Relationship Id="rId4" Type="http://schemas.openxmlformats.org/officeDocument/2006/relationships/tags" Target="../tags/tag118.xml"/><Relationship Id="rId9" Type="http://schemas.openxmlformats.org/officeDocument/2006/relationships/tags" Target="../tags/tag123.xml"/><Relationship Id="rId14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611712"/>
            <a:ext cx="12192000" cy="1742261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400" b="1" dirty="0"/>
              <a:t>网络攻防综合实践</a:t>
            </a:r>
            <a:br>
              <a:rPr lang="en-US" altLang="zh-CN" sz="4400" dirty="0"/>
            </a:br>
            <a:r>
              <a:rPr lang="zh-CN" altLang="en-US" sz="4900" dirty="0">
                <a:solidFill>
                  <a:srgbClr val="002060"/>
                </a:solidFill>
              </a:rPr>
              <a:t>基于游戏的二进制代码逆向分析实验</a:t>
            </a:r>
            <a:endParaRPr lang="en-US" sz="3200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0" y="3762449"/>
            <a:ext cx="12192000" cy="1301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300" b="1" i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/>
            <a:r>
              <a:rPr lang="zh-CN" altLang="en-US" sz="3600" i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王志</a:t>
            </a:r>
            <a:r>
              <a:rPr lang="en-US" altLang="zh-CN" sz="3600" i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algn="ctr" defTabSz="914400"/>
            <a:r>
              <a:rPr lang="en-US" altLang="zh-CN" sz="2800" b="0" i="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zwang@nankai.edu.cn</a:t>
            </a:r>
            <a:endParaRPr lang="en-US" altLang="zh-CN" sz="2800" b="0" i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 defTabSz="914400"/>
            <a:r>
              <a:rPr lang="en-US" altLang="zh-CN" sz="2800" b="0" i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2023.08.29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0" y="5474527"/>
            <a:ext cx="12192000" cy="1383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300" b="1" i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/>
            <a:r>
              <a:rPr lang="zh-CN" altLang="en-US" sz="2800" i="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南开大学 网络空间安全学院</a:t>
            </a:r>
            <a:endParaRPr lang="en-US" altLang="zh-CN" sz="2800" i="0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78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62F765-CC6F-46D2-A3A0-3C573DF69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141" y="1885145"/>
            <a:ext cx="4261069" cy="459128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E4C7EC0-7B38-4C77-B902-D5D6658B6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IDA Pro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617C87-D30A-4538-829F-93301FC43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5659" y="1989139"/>
            <a:ext cx="3930977" cy="4092575"/>
          </a:xfrm>
        </p:spPr>
        <p:txBody>
          <a:bodyPr/>
          <a:lstStyle/>
          <a:p>
            <a:r>
              <a:rPr lang="en-US" altLang="zh-CN" sz="2400" dirty="0">
                <a:cs typeface="Times New Roman" panose="02020603050405020304" pitchFamily="18" charset="0"/>
              </a:rPr>
              <a:t>IDA</a:t>
            </a:r>
            <a:r>
              <a:rPr lang="zh-CN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cs typeface="Times New Roman" panose="02020603050405020304" pitchFamily="18" charset="0"/>
              </a:rPr>
              <a:t>Pro</a:t>
            </a:r>
            <a:r>
              <a:rPr lang="zh-CN" altLang="en-US" sz="2400" dirty="0">
                <a:cs typeface="Times New Roman" panose="02020603050405020304" pitchFamily="18" charset="0"/>
              </a:rPr>
              <a:t>除了支持</a:t>
            </a:r>
            <a:r>
              <a:rPr lang="en-US" altLang="zh-CN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PE</a:t>
            </a:r>
            <a:r>
              <a:rPr lang="zh-CN" altLang="en-US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文件格式</a:t>
            </a:r>
            <a:r>
              <a:rPr lang="zh-CN" altLang="en-US" sz="2400" dirty="0">
                <a:cs typeface="Times New Roman" panose="02020603050405020304" pitchFamily="18" charset="0"/>
              </a:rPr>
              <a:t>，还支持</a:t>
            </a:r>
            <a:r>
              <a:rPr lang="en-US" altLang="zh-CN" sz="2400" dirty="0">
                <a:cs typeface="Times New Roman" panose="02020603050405020304" pitchFamily="18" charset="0"/>
              </a:rPr>
              <a:t>DOS</a:t>
            </a:r>
            <a:r>
              <a:rPr lang="zh-CN" altLang="en-US" sz="2400" dirty="0"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cs typeface="Times New Roman" panose="02020603050405020304" pitchFamily="18" charset="0"/>
              </a:rPr>
              <a:t>UNIX</a:t>
            </a:r>
            <a:r>
              <a:rPr lang="zh-CN" altLang="en-US" sz="2400" dirty="0"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cs typeface="Times New Roman" panose="02020603050405020304" pitchFamily="18" charset="0"/>
              </a:rPr>
              <a:t>Mac</a:t>
            </a:r>
            <a:r>
              <a:rPr lang="zh-CN" altLang="en-US" sz="2400" dirty="0"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cs typeface="Times New Roman" panose="02020603050405020304" pitchFamily="18" charset="0"/>
              </a:rPr>
              <a:t>Java</a:t>
            </a:r>
            <a:r>
              <a:rPr lang="zh-CN" altLang="en-US" sz="2400" dirty="0"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cs typeface="Times New Roman" panose="02020603050405020304" pitchFamily="18" charset="0"/>
              </a:rPr>
              <a:t>.NET</a:t>
            </a:r>
            <a:r>
              <a:rPr lang="zh-CN" altLang="en-US" sz="2400" dirty="0">
                <a:cs typeface="Times New Roman" panose="02020603050405020304" pitchFamily="18" charset="0"/>
              </a:rPr>
              <a:t>等平台的文件格式</a:t>
            </a:r>
          </a:p>
          <a:p>
            <a:r>
              <a:rPr lang="en-US" altLang="zh-CN" sz="2400" dirty="0">
                <a:cs typeface="Times New Roman" panose="02020603050405020304" pitchFamily="18" charset="0"/>
              </a:rPr>
              <a:t>IDA</a:t>
            </a:r>
            <a:r>
              <a:rPr lang="zh-CN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cs typeface="Times New Roman" panose="02020603050405020304" pitchFamily="18" charset="0"/>
              </a:rPr>
              <a:t>Pro</a:t>
            </a:r>
            <a:r>
              <a:rPr lang="zh-CN" altLang="zh-CN" sz="2400" dirty="0">
                <a:cs typeface="Times New Roman" panose="02020603050405020304" pitchFamily="18" charset="0"/>
              </a:rPr>
              <a:t>会自动识别处理器类型</a:t>
            </a:r>
            <a:endParaRPr lang="en-US" altLang="zh-CN" sz="2400" dirty="0"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070972DD-E781-4730-B2A8-6AFA5A92F0C8}"/>
              </a:ext>
            </a:extLst>
          </p:cNvPr>
          <p:cNvSpPr/>
          <p:nvPr/>
        </p:nvSpPr>
        <p:spPr>
          <a:xfrm>
            <a:off x="5756636" y="2386116"/>
            <a:ext cx="2718771" cy="298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9A92FC3A-26E0-4167-B3B3-8AED5CCA55E1}"/>
              </a:ext>
            </a:extLst>
          </p:cNvPr>
          <p:cNvSpPr/>
          <p:nvPr/>
        </p:nvSpPr>
        <p:spPr>
          <a:xfrm>
            <a:off x="5756636" y="3270316"/>
            <a:ext cx="2935081" cy="2980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9A8E5D7-5C1F-44EF-95E2-781B855F7E45}"/>
              </a:ext>
            </a:extLst>
          </p:cNvPr>
          <p:cNvSpPr/>
          <p:nvPr/>
        </p:nvSpPr>
        <p:spPr>
          <a:xfrm>
            <a:off x="5648480" y="4953575"/>
            <a:ext cx="1450411" cy="2980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62096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5D3A2F-C9F5-49A7-A5A2-04D77CDCC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识别</a:t>
            </a:r>
            <a:r>
              <a:rPr lang="en-US" altLang="zh-CN" dirty="0"/>
              <a:t>IF</a:t>
            </a:r>
            <a:r>
              <a:rPr lang="zh-CN" altLang="en-US" dirty="0"/>
              <a:t>分支结构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D8411E2-554E-4E00-9F3C-6AD61A84B9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788" y="1849438"/>
            <a:ext cx="5724425" cy="17422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8C4E1FD-B457-4E08-922B-D73F2151C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710" y="3844086"/>
            <a:ext cx="6160580" cy="2132509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5D225077-999B-42D4-B955-A50BB307AD47}"/>
              </a:ext>
            </a:extLst>
          </p:cNvPr>
          <p:cNvSpPr/>
          <p:nvPr/>
        </p:nvSpPr>
        <p:spPr>
          <a:xfrm>
            <a:off x="3486346" y="4366182"/>
            <a:ext cx="3450210" cy="4132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994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67657C-E8A6-407F-B2D0-FA573D32B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识别</a:t>
            </a:r>
            <a:r>
              <a:rPr lang="en-US" altLang="zh-CN" dirty="0"/>
              <a:t>IF</a:t>
            </a:r>
            <a:r>
              <a:rPr lang="zh-CN" altLang="en-US" dirty="0"/>
              <a:t>分支结构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28256C-341B-490C-9D20-71AD87273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5189" y="1989139"/>
            <a:ext cx="4130494" cy="4092575"/>
          </a:xfrm>
        </p:spPr>
        <p:txBody>
          <a:bodyPr/>
          <a:lstStyle/>
          <a:p>
            <a:r>
              <a:rPr lang="en-US" altLang="zh-CN" dirty="0">
                <a:cs typeface="Times New Roman" panose="02020603050405020304" pitchFamily="18" charset="0"/>
              </a:rPr>
              <a:t>IF</a:t>
            </a:r>
            <a:r>
              <a:rPr lang="zh-CN" altLang="en-US" dirty="0">
                <a:cs typeface="Times New Roman" panose="02020603050405020304" pitchFamily="18" charset="0"/>
              </a:rPr>
              <a:t>语句的识别特征，</a:t>
            </a:r>
            <a:r>
              <a:rPr lang="en-US" altLang="zh-CN" dirty="0" err="1">
                <a:cs typeface="Times New Roman" panose="02020603050405020304" pitchFamily="18" charset="0"/>
              </a:rPr>
              <a:t>jxx</a:t>
            </a:r>
            <a:r>
              <a:rPr lang="zh-CN" altLang="en-US" dirty="0">
                <a:cs typeface="Times New Roman" panose="02020603050405020304" pitchFamily="18" charset="0"/>
              </a:rPr>
              <a:t>的跳转和一个无条件</a:t>
            </a:r>
            <a:r>
              <a:rPr lang="en-US" altLang="zh-CN" dirty="0" err="1">
                <a:cs typeface="Times New Roman" panose="02020603050405020304" pitchFamily="18" charset="0"/>
              </a:rPr>
              <a:t>jmp</a:t>
            </a:r>
            <a:r>
              <a:rPr lang="zh-CN" altLang="en-US" dirty="0">
                <a:cs typeface="Times New Roman" panose="02020603050405020304" pitchFamily="18" charset="0"/>
              </a:rPr>
              <a:t>指令</a:t>
            </a:r>
          </a:p>
          <a:p>
            <a:pPr marL="0" indent="0">
              <a:buNone/>
            </a:pPr>
            <a:endParaRPr lang="zh-CN" altLang="en-US" dirty="0"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93E1D4-5C52-40DA-A122-138A20E84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525" y="2104551"/>
            <a:ext cx="4281264" cy="411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0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2F9B52-F751-42D6-8C8D-AA01D80F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识别</a:t>
            </a:r>
            <a:r>
              <a:rPr lang="en-US" altLang="zh-CN" dirty="0"/>
              <a:t>IF</a:t>
            </a:r>
            <a:r>
              <a:rPr lang="zh-CN" altLang="en-US" dirty="0"/>
              <a:t>分支结构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59994B0-94F2-44F5-B0D9-8030D94C1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377" y="1825625"/>
            <a:ext cx="476124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63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4727" y="2337582"/>
            <a:ext cx="6400800" cy="1143000"/>
          </a:xfrm>
        </p:spPr>
        <p:txBody>
          <a:bodyPr/>
          <a:lstStyle/>
          <a:p>
            <a:pPr algn="ctr"/>
            <a:r>
              <a:rPr lang="zh-CN" altLang="en-US" dirty="0"/>
              <a:t>识别</a:t>
            </a:r>
            <a:r>
              <a:rPr lang="en-US" altLang="zh-CN" dirty="0"/>
              <a:t>Switch</a:t>
            </a:r>
            <a:r>
              <a:rPr lang="zh-CN" altLang="en-US" dirty="0"/>
              <a:t>结构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17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FCA95A-5A2F-4652-A6B2-504D2CF17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识别</a:t>
            </a:r>
            <a:r>
              <a:rPr lang="en-US" altLang="zh-CN" dirty="0"/>
              <a:t>Switch</a:t>
            </a:r>
            <a:r>
              <a:rPr lang="zh-CN" altLang="en-US" dirty="0"/>
              <a:t>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70AD10-41B6-4881-B08F-E7304E25B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cs typeface="Times New Roman" panose="02020603050405020304" pitchFamily="18" charset="0"/>
              </a:rPr>
              <a:t>S</a:t>
            </a:r>
            <a:r>
              <a:rPr lang="zh-CN" altLang="en-US" dirty="0">
                <a:cs typeface="Times New Roman" panose="02020603050405020304" pitchFamily="18" charset="0"/>
              </a:rPr>
              <a:t>witch结构用来实现基于字符或者整数的决策。</a:t>
            </a:r>
            <a:endParaRPr lang="en-US" altLang="zh-CN" dirty="0"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cs typeface="Times New Roman" panose="02020603050405020304" pitchFamily="18" charset="0"/>
              </a:rPr>
              <a:t>S</a:t>
            </a:r>
            <a:r>
              <a:rPr lang="zh-CN" altLang="en-US" dirty="0">
                <a:cs typeface="Times New Roman" panose="02020603050405020304" pitchFamily="18" charset="0"/>
              </a:rPr>
              <a:t>witch结构通常以两种方式被编译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cs typeface="Times New Roman" panose="02020603050405020304" pitchFamily="18" charset="0"/>
              </a:rPr>
              <a:t>使用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IF</a:t>
            </a: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方式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cs typeface="Times New Roman" panose="02020603050405020304" pitchFamily="18" charset="0"/>
              </a:rPr>
              <a:t>使用</a:t>
            </a: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跳转表</a:t>
            </a:r>
            <a:endParaRPr lang="zh-CN" altLang="en-US" dirty="0"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91838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59296BE4-8BA2-4E3E-9543-3199D2283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3319" y="764260"/>
            <a:ext cx="7345362" cy="868363"/>
          </a:xfrm>
        </p:spPr>
        <p:txBody>
          <a:bodyPr>
            <a:normAutofit/>
          </a:bodyPr>
          <a:lstStyle/>
          <a:p>
            <a:r>
              <a:rPr lang="zh-CN" altLang="en-US" dirty="0"/>
              <a:t>识别</a:t>
            </a:r>
            <a:r>
              <a:rPr lang="en-US" altLang="zh-CN" dirty="0"/>
              <a:t>Switch</a:t>
            </a:r>
            <a:r>
              <a:rPr lang="zh-CN" altLang="en-US" dirty="0"/>
              <a:t>结构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DEE7EE1-B5E1-41C3-AF0D-FC77266BEF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0737" y="1510073"/>
            <a:ext cx="4079795" cy="522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64327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086F6F-3F15-45DD-9370-47306907B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4113" y="776288"/>
            <a:ext cx="7345362" cy="868363"/>
          </a:xfrm>
        </p:spPr>
        <p:txBody>
          <a:bodyPr>
            <a:normAutofit/>
          </a:bodyPr>
          <a:lstStyle/>
          <a:p>
            <a:r>
              <a:rPr lang="zh-CN" altLang="en-US" dirty="0"/>
              <a:t>跳转表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7B568C3A-CB51-489F-9602-037DFBEE2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1840" y="1536652"/>
            <a:ext cx="4881434" cy="517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49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4727" y="2337582"/>
            <a:ext cx="6400800" cy="1143000"/>
          </a:xfrm>
        </p:spPr>
        <p:txBody>
          <a:bodyPr/>
          <a:lstStyle/>
          <a:p>
            <a:pPr algn="ctr"/>
            <a:r>
              <a:rPr lang="zh-CN" altLang="en-US" dirty="0"/>
              <a:t>识别循环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53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48B5D2-4057-4F32-A6EA-1605C5E43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识别循环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8799FF-3DB3-4803-875E-BCF70B0FB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cs typeface="Times New Roman" panose="02020603050405020304" pitchFamily="18" charset="0"/>
              </a:rPr>
              <a:t>FOR</a:t>
            </a:r>
            <a:r>
              <a:rPr lang="zh-CN" altLang="en-US" dirty="0">
                <a:cs typeface="Times New Roman" panose="02020603050405020304" pitchFamily="18" charset="0"/>
              </a:rPr>
              <a:t>循环是一个C</a:t>
            </a:r>
            <a:r>
              <a:rPr lang="en-US" altLang="zh-CN" dirty="0">
                <a:cs typeface="Times New Roman" panose="02020603050405020304" pitchFamily="18" charset="0"/>
              </a:rPr>
              <a:t>/C++</a:t>
            </a:r>
            <a:r>
              <a:rPr lang="zh-CN" altLang="en-US" dirty="0">
                <a:cs typeface="Times New Roman" panose="02020603050405020304" pitchFamily="18" charset="0"/>
              </a:rPr>
              <a:t>编程使用的基本循环机制。</a:t>
            </a:r>
          </a:p>
          <a:p>
            <a:r>
              <a:rPr lang="en-US" altLang="zh-CN" dirty="0">
                <a:cs typeface="Times New Roman" panose="02020603050405020304" pitchFamily="18" charset="0"/>
              </a:rPr>
              <a:t>FOR</a:t>
            </a:r>
            <a:r>
              <a:rPr lang="zh-CN" altLang="en-US" dirty="0">
                <a:cs typeface="Times New Roman" panose="02020603050405020304" pitchFamily="18" charset="0"/>
              </a:rPr>
              <a:t>循环有</a:t>
            </a: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4个组件</a:t>
            </a:r>
            <a:r>
              <a:rPr lang="zh-CN" altLang="en-US" dirty="0">
                <a:cs typeface="Times New Roman" panose="02020603050405020304" pitchFamily="18" charset="0"/>
              </a:rPr>
              <a:t>：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cs typeface="Times New Roman" panose="02020603050405020304" pitchFamily="18" charset="0"/>
              </a:rPr>
              <a:t>初始化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cs typeface="Times New Roman" panose="02020603050405020304" pitchFamily="18" charset="0"/>
              </a:rPr>
              <a:t>比较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cs typeface="Times New Roman" panose="02020603050405020304" pitchFamily="18" charset="0"/>
              </a:rPr>
              <a:t>指令执行体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cs typeface="Times New Roman" panose="02020603050405020304" pitchFamily="18" charset="0"/>
              </a:rPr>
              <a:t>递增或递减</a:t>
            </a:r>
          </a:p>
        </p:txBody>
      </p:sp>
    </p:spTree>
    <p:extLst>
      <p:ext uri="{BB962C8B-B14F-4D97-AF65-F5344CB8AC3E}">
        <p14:creationId xmlns:p14="http://schemas.microsoft.com/office/powerpoint/2010/main" val="74029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492ECF-FE3C-4C77-AA69-71B7838B1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识别循环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72FBE0-B20E-4B66-AB49-5434ADA1F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746" y="1989138"/>
            <a:ext cx="5679175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B541E75-FAAA-4031-BD64-63053CB57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094" y="3295651"/>
            <a:ext cx="6137275" cy="342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6475E4D-1979-4688-BA22-D6F2203D6260}"/>
              </a:ext>
            </a:extLst>
          </p:cNvPr>
          <p:cNvSpPr/>
          <p:nvPr/>
        </p:nvSpPr>
        <p:spPr>
          <a:xfrm>
            <a:off x="3439212" y="4884622"/>
            <a:ext cx="3450210" cy="4132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FA49812E-BA27-42DC-82FA-314E6BEE5A40}"/>
              </a:ext>
            </a:extLst>
          </p:cNvPr>
          <p:cNvSpPr/>
          <p:nvPr/>
        </p:nvSpPr>
        <p:spPr>
          <a:xfrm>
            <a:off x="3439212" y="3363158"/>
            <a:ext cx="3450210" cy="4132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8A942AD-7C94-4EFE-9B58-2945F67BF277}"/>
              </a:ext>
            </a:extLst>
          </p:cNvPr>
          <p:cNvSpPr/>
          <p:nvPr/>
        </p:nvSpPr>
        <p:spPr>
          <a:xfrm>
            <a:off x="3337088" y="4024762"/>
            <a:ext cx="3450210" cy="4132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2D6E7396-D963-403A-AD3A-F4133B9C0080}"/>
              </a:ext>
            </a:extLst>
          </p:cNvPr>
          <p:cNvSpPr/>
          <p:nvPr/>
        </p:nvSpPr>
        <p:spPr>
          <a:xfrm>
            <a:off x="3489488" y="5677578"/>
            <a:ext cx="3450210" cy="4132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73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1591B2-B7F0-41B3-A170-005C2A9CD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4113" y="981076"/>
            <a:ext cx="7345362" cy="868363"/>
          </a:xfrm>
        </p:spPr>
        <p:txBody>
          <a:bodyPr>
            <a:normAutofit/>
          </a:bodyPr>
          <a:lstStyle/>
          <a:p>
            <a:r>
              <a:rPr lang="en-US" altLang="zh-CN"/>
              <a:t>IDA Pro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7ACBB3-55F8-4277-AA4D-C0E8C1729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5189" y="1989139"/>
            <a:ext cx="5846173" cy="4092575"/>
          </a:xfrm>
        </p:spPr>
        <p:txBody>
          <a:bodyPr/>
          <a:lstStyle/>
          <a:p>
            <a:r>
              <a:rPr kumimoji="1" lang="en-US" altLang="zh-CN" sz="2800">
                <a:cs typeface="Times New Roman" panose="02020603050405020304" pitchFamily="18" charset="0"/>
              </a:rPr>
              <a:t>IDA</a:t>
            </a:r>
            <a:r>
              <a:rPr kumimoji="1" lang="zh-CN" altLang="zh-CN" sz="2800">
                <a:cs typeface="Times New Roman" panose="02020603050405020304" pitchFamily="18" charset="0"/>
              </a:rPr>
              <a:t>是</a:t>
            </a:r>
            <a:r>
              <a:rPr kumimoji="1" lang="zh-CN" altLang="zh-CN" sz="2800">
                <a:solidFill>
                  <a:srgbClr val="FF0000"/>
                </a:solidFill>
                <a:cs typeface="Times New Roman" panose="02020603050405020304" pitchFamily="18" charset="0"/>
              </a:rPr>
              <a:t>按区块装载</a:t>
            </a:r>
            <a:r>
              <a:rPr kumimoji="1" lang="en-US" altLang="zh-CN" sz="2800">
                <a:cs typeface="Times New Roman" panose="02020603050405020304" pitchFamily="18" charset="0"/>
              </a:rPr>
              <a:t>PE</a:t>
            </a:r>
            <a:r>
              <a:rPr kumimoji="1" lang="zh-CN" altLang="zh-CN" sz="2800">
                <a:cs typeface="Times New Roman" panose="02020603050405020304" pitchFamily="18" charset="0"/>
              </a:rPr>
              <a:t>文件的，例如</a:t>
            </a:r>
            <a:r>
              <a:rPr kumimoji="1" lang="en-US" altLang="zh-CN" sz="2800">
                <a:cs typeface="Times New Roman" panose="02020603050405020304" pitchFamily="18" charset="0"/>
              </a:rPr>
              <a:t>.text(</a:t>
            </a:r>
            <a:r>
              <a:rPr kumimoji="1" lang="zh-CN" altLang="zh-CN" sz="2800">
                <a:cs typeface="Times New Roman" panose="02020603050405020304" pitchFamily="18" charset="0"/>
              </a:rPr>
              <a:t>代码块</a:t>
            </a:r>
            <a:r>
              <a:rPr kumimoji="1" lang="en-US" altLang="zh-CN" sz="2800">
                <a:cs typeface="Times New Roman" panose="02020603050405020304" pitchFamily="18" charset="0"/>
              </a:rPr>
              <a:t>)</a:t>
            </a:r>
            <a:r>
              <a:rPr kumimoji="1" lang="zh-CN" altLang="zh-CN" sz="2800">
                <a:cs typeface="Times New Roman" panose="02020603050405020304" pitchFamily="18" charset="0"/>
              </a:rPr>
              <a:t>、</a:t>
            </a:r>
            <a:r>
              <a:rPr kumimoji="1" lang="en-US" altLang="zh-CN" sz="2800">
                <a:cs typeface="Times New Roman" panose="02020603050405020304" pitchFamily="18" charset="0"/>
              </a:rPr>
              <a:t>.data(</a:t>
            </a:r>
            <a:r>
              <a:rPr kumimoji="1" lang="zh-CN" altLang="zh-CN" sz="2800">
                <a:cs typeface="Times New Roman" panose="02020603050405020304" pitchFamily="18" charset="0"/>
              </a:rPr>
              <a:t>数据块</a:t>
            </a:r>
            <a:r>
              <a:rPr kumimoji="1" lang="en-US" altLang="zh-CN" sz="2800">
                <a:cs typeface="Times New Roman" panose="02020603050405020304" pitchFamily="18" charset="0"/>
              </a:rPr>
              <a:t>)</a:t>
            </a:r>
            <a:r>
              <a:rPr kumimoji="1" lang="zh-CN" altLang="zh-CN" sz="2800">
                <a:cs typeface="Times New Roman" panose="02020603050405020304" pitchFamily="18" charset="0"/>
              </a:rPr>
              <a:t>、</a:t>
            </a:r>
            <a:r>
              <a:rPr kumimoji="1" lang="en-US" altLang="zh-CN" sz="2800">
                <a:cs typeface="Times New Roman" panose="02020603050405020304" pitchFamily="18" charset="0"/>
              </a:rPr>
              <a:t>.rsrc(</a:t>
            </a:r>
            <a:r>
              <a:rPr kumimoji="1" lang="zh-CN" altLang="zh-CN" sz="2800">
                <a:cs typeface="Times New Roman" panose="02020603050405020304" pitchFamily="18" charset="0"/>
              </a:rPr>
              <a:t>资源块</a:t>
            </a:r>
            <a:r>
              <a:rPr kumimoji="1" lang="en-US" altLang="zh-CN" sz="2800">
                <a:cs typeface="Times New Roman" panose="02020603050405020304" pitchFamily="18" charset="0"/>
              </a:rPr>
              <a:t>)</a:t>
            </a:r>
            <a:r>
              <a:rPr kumimoji="1" lang="zh-CN" altLang="zh-CN" sz="2800">
                <a:cs typeface="Times New Roman" panose="02020603050405020304" pitchFamily="18" charset="0"/>
              </a:rPr>
              <a:t>等。</a:t>
            </a:r>
            <a:endParaRPr kumimoji="1" lang="en-US" altLang="zh-CN" sz="2800">
              <a:cs typeface="Times New Roman" panose="02020603050405020304" pitchFamily="18" charset="0"/>
            </a:endParaRPr>
          </a:p>
          <a:p>
            <a:r>
              <a:rPr kumimoji="1" lang="zh-CN" altLang="zh-CN" sz="2800">
                <a:cs typeface="Times New Roman" panose="02020603050405020304" pitchFamily="18" charset="0"/>
              </a:rPr>
              <a:t>在默认情况下，</a:t>
            </a:r>
            <a:r>
              <a:rPr kumimoji="1" lang="en-US" altLang="zh-CN" sz="2800">
                <a:cs typeface="Times New Roman" panose="02020603050405020304" pitchFamily="18" charset="0"/>
              </a:rPr>
              <a:t>IDA Pro</a:t>
            </a:r>
            <a:r>
              <a:rPr kumimoji="1" lang="zh-CN" altLang="zh-CN" sz="2800">
                <a:cs typeface="Times New Roman" panose="02020603050405020304" pitchFamily="18" charset="0"/>
              </a:rPr>
              <a:t>的反汇编代码中不包含</a:t>
            </a:r>
            <a:r>
              <a:rPr kumimoji="1" lang="en-US" altLang="zh-CN" sz="2800">
                <a:cs typeface="Times New Roman" panose="02020603050405020304" pitchFamily="18" charset="0"/>
              </a:rPr>
              <a:t>PE</a:t>
            </a:r>
            <a:r>
              <a:rPr kumimoji="1" lang="zh-CN" altLang="zh-CN" sz="2800">
                <a:cs typeface="Times New Roman" panose="02020603050405020304" pitchFamily="18" charset="0"/>
              </a:rPr>
              <a:t>头或资源节。</a:t>
            </a:r>
            <a:endParaRPr kumimoji="1" lang="zh-CN" altLang="zh-CN" sz="2800" dirty="0"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56B8D3-8E87-4D52-A773-B1831F628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893" y="1614103"/>
            <a:ext cx="1886047" cy="11763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8908FDB-8B54-4C70-86D2-7794E6B72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892" y="2790417"/>
            <a:ext cx="1905098" cy="10986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F332EB8-3A31-4F5B-B68A-D9874906B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2667" y="3882673"/>
            <a:ext cx="1886047" cy="11430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5F59110-8700-44EF-8466-66EACEC6F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2667" y="5025731"/>
            <a:ext cx="1784567" cy="1157730"/>
          </a:xfrm>
          <a:prstGeom prst="rect">
            <a:avLst/>
          </a:prstGeom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id="{568BB405-DF94-4E2F-8C65-B7BCDD50E1F6}"/>
              </a:ext>
            </a:extLst>
          </p:cNvPr>
          <p:cNvSpPr/>
          <p:nvPr/>
        </p:nvSpPr>
        <p:spPr>
          <a:xfrm>
            <a:off x="9126971" y="1948433"/>
            <a:ext cx="1450411" cy="2980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F024BE4-7357-4A05-85AE-46EBC66E9A9A}"/>
              </a:ext>
            </a:extLst>
          </p:cNvPr>
          <p:cNvSpPr/>
          <p:nvPr/>
        </p:nvSpPr>
        <p:spPr>
          <a:xfrm>
            <a:off x="9217590" y="3139496"/>
            <a:ext cx="1450411" cy="2980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5E109A8-C303-45E7-8D97-EEEA8BCCA655}"/>
              </a:ext>
            </a:extLst>
          </p:cNvPr>
          <p:cNvSpPr/>
          <p:nvPr/>
        </p:nvSpPr>
        <p:spPr>
          <a:xfrm>
            <a:off x="9149474" y="4181514"/>
            <a:ext cx="1450411" cy="2980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F35B80E3-8428-42FA-BD5D-E6B4C7360E7F}"/>
              </a:ext>
            </a:extLst>
          </p:cNvPr>
          <p:cNvSpPr/>
          <p:nvPr/>
        </p:nvSpPr>
        <p:spPr>
          <a:xfrm>
            <a:off x="9044270" y="5324573"/>
            <a:ext cx="1450411" cy="2980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286228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5682B4B-AC4A-4004-A8ED-452A347FE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0" y="185132"/>
            <a:ext cx="65786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6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B0A90F-B68D-417D-8D3A-0E7BC9993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While</a:t>
            </a:r>
            <a:r>
              <a:rPr lang="zh-CN" altLang="en-US" dirty="0"/>
              <a:t>循环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E334DA-A18C-4A5C-B1C4-002FDA9AE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004" y="3381375"/>
            <a:ext cx="3111500" cy="1562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2F3D548-A50E-47FC-B36C-63DE626CB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091" y="2733675"/>
            <a:ext cx="42672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7997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2E5ED6-A1B3-41AA-B38A-273207FC2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400" kern="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思源黑体 CN Normal" panose="020B0400000000000000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4400" kern="0" noProof="1">
                <a:ea typeface="思源黑体 CN Normal" panose="020B0400000000000000" pitchFamily="34" charset="-122"/>
                <a:cs typeface="Times New Roman" panose="02020603050405020304" pitchFamily="18" charset="0"/>
                <a:sym typeface="+mn-ea"/>
              </a:rPr>
              <a:t>W</a:t>
            </a:r>
            <a:r>
              <a:rPr lang="zh-CN" altLang="en-US" sz="4400" kern="0" noProof="1">
                <a:ea typeface="思源黑体 CN Normal" panose="020B0400000000000000" pitchFamily="34" charset="-122"/>
                <a:cs typeface="Times New Roman" panose="02020603050405020304" pitchFamily="18" charset="0"/>
                <a:sym typeface="+mn-ea"/>
              </a:rPr>
              <a:t>hile</a:t>
            </a:r>
            <a:r>
              <a:rPr lang="zh-CN" altLang="en-US" sz="4400" kern="0" noProof="1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  <a:sym typeface="+mn-ea"/>
              </a:rPr>
              <a:t>循环的识别特征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BFDB8D3-68ED-4EC7-AFB6-A8328B82AFE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868" y="2695011"/>
            <a:ext cx="4902527" cy="3148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061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76975E-A238-4628-9865-C88EED75A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Do</a:t>
            </a:r>
            <a:r>
              <a:rPr lang="zh-CN" altLang="en-US" dirty="0"/>
              <a:t>循环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7FA7BE2-DCA9-473A-86E2-307E305574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87358" y="1825625"/>
            <a:ext cx="661728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988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C4C20F-D3C7-4BBD-9603-4E22AF9FA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Do</a:t>
            </a:r>
            <a:r>
              <a:rPr lang="zh-CN" altLang="en-US" dirty="0"/>
              <a:t>循环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646066E3-7DA9-4EED-B831-110994982A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303665"/>
            <a:ext cx="10515600" cy="3395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4749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989034-EDD3-4C12-A737-F9C79E916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Do</a:t>
            </a:r>
            <a:r>
              <a:rPr lang="zh-CN" altLang="en-US" dirty="0"/>
              <a:t>循环的识别特征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364942D-8A9F-42EA-9620-98855E9FC7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95701" y="1825625"/>
            <a:ext cx="8200598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033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611712"/>
            <a:ext cx="12192000" cy="1742261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400" b="1" dirty="0"/>
              <a:t>网络攻防综合实践</a:t>
            </a:r>
            <a:br>
              <a:rPr lang="en-US" altLang="zh-CN" sz="4400" dirty="0"/>
            </a:br>
            <a:r>
              <a:rPr lang="zh-CN" altLang="en-US" sz="4900" dirty="0">
                <a:solidFill>
                  <a:srgbClr val="002060"/>
                </a:solidFill>
              </a:rPr>
              <a:t>基于游戏的二进制代码逆向分析实验</a:t>
            </a:r>
            <a:endParaRPr lang="en-US" sz="3200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0" y="3762449"/>
            <a:ext cx="12192000" cy="1301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300" b="1" i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/>
            <a:r>
              <a:rPr lang="zh-CN" altLang="en-US" sz="3600" i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王志</a:t>
            </a:r>
            <a:r>
              <a:rPr lang="en-US" altLang="zh-CN" sz="3600" i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algn="ctr" defTabSz="914400"/>
            <a:r>
              <a:rPr lang="en-US" altLang="zh-CN" sz="2800" b="0" i="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zwang@nankai.edu.cn</a:t>
            </a:r>
            <a:endParaRPr lang="en-US" altLang="zh-CN" sz="2800" b="0" i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 defTabSz="914400"/>
            <a:r>
              <a:rPr lang="en-US" altLang="zh-CN" sz="2800" b="0" i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2023.08.29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0" y="5474527"/>
            <a:ext cx="12192000" cy="1383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300" b="1" i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/>
            <a:r>
              <a:rPr lang="zh-CN" altLang="en-US" sz="2800" i="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南开大学 网络空间安全学院</a:t>
            </a:r>
            <a:endParaRPr lang="en-US" altLang="zh-CN" sz="2800" i="0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82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4727" y="2337582"/>
            <a:ext cx="6400800" cy="1143000"/>
          </a:xfrm>
        </p:spPr>
        <p:txBody>
          <a:bodyPr/>
          <a:lstStyle/>
          <a:p>
            <a:pPr algn="ctr"/>
            <a:r>
              <a:rPr lang="en-US" altLang="zh-CN" dirty="0"/>
              <a:t>IDA</a:t>
            </a:r>
            <a:r>
              <a:rPr lang="zh-CN" altLang="en-US" dirty="0"/>
              <a:t>窗口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65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CA289F-97B6-4D10-80D6-91A31E8A8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图形模式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142D5485-7EBF-4F4A-BE92-F07881A2CC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0722" y="1825625"/>
            <a:ext cx="505055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13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D9744B-DE80-4B39-AF06-6648EC7F2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文本模式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49B82B8-511C-4B72-B15A-E5C61CEF1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382" y="2093021"/>
            <a:ext cx="10427236" cy="381654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C8D98FA-7ED7-408D-800B-E742AE55029E}"/>
              </a:ext>
            </a:extLst>
          </p:cNvPr>
          <p:cNvSpPr txBox="1"/>
          <p:nvPr/>
        </p:nvSpPr>
        <p:spPr>
          <a:xfrm>
            <a:off x="2951549" y="2003164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图形模式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lang="zh-CN" altLang="en-US" sz="28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文本模式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的切换使用</a:t>
            </a:r>
            <a:r>
              <a:rPr lang="zh-CN" altLang="en-US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空格键</a:t>
            </a:r>
          </a:p>
        </p:txBody>
      </p:sp>
    </p:spTree>
    <p:extLst>
      <p:ext uri="{BB962C8B-B14F-4D97-AF65-F5344CB8AC3E}">
        <p14:creationId xmlns:p14="http://schemas.microsoft.com/office/powerpoint/2010/main" val="136809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3A45A0-CF7B-4447-8836-52F205B03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反汇编窗口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B77D976-E1AB-442C-937D-A388EDA030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2219" y="2137572"/>
            <a:ext cx="5600988" cy="3645087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9A72D360-220B-41BA-B8DC-0E95A484F5BE}"/>
              </a:ext>
            </a:extLst>
          </p:cNvPr>
          <p:cNvSpPr/>
          <p:nvPr/>
        </p:nvSpPr>
        <p:spPr>
          <a:xfrm>
            <a:off x="6591451" y="4064518"/>
            <a:ext cx="1160132" cy="2278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2E1F3C84-3289-45F5-85C7-DCE2C07539EA}"/>
              </a:ext>
            </a:extLst>
          </p:cNvPr>
          <p:cNvSpPr/>
          <p:nvPr/>
        </p:nvSpPr>
        <p:spPr>
          <a:xfrm>
            <a:off x="4993162" y="2872815"/>
            <a:ext cx="1498764" cy="3032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594AB81-E06F-4704-8CED-2072819A630C}"/>
              </a:ext>
            </a:extLst>
          </p:cNvPr>
          <p:cNvSpPr/>
          <p:nvPr/>
        </p:nvSpPr>
        <p:spPr>
          <a:xfrm>
            <a:off x="7839959" y="2701264"/>
            <a:ext cx="28233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在图形模式中，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IDA Pro</a:t>
            </a:r>
            <a:r>
              <a:rPr lang="zh-CN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默认不显示行号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lang="zh-CN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操作码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5378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C232B0-89E6-4ED7-B7D2-35AEFD358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箭头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7D1C2C-2675-4567-A23E-1F9FA8A16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8117" y="1858948"/>
            <a:ext cx="3960811" cy="4092575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红色</a:t>
            </a:r>
            <a:r>
              <a:rPr lang="zh-CN" altLang="en-US" dirty="0"/>
              <a:t>：</a:t>
            </a:r>
            <a:r>
              <a:rPr lang="en-US" altLang="zh-CN" dirty="0"/>
              <a:t>False</a:t>
            </a:r>
            <a:r>
              <a:rPr lang="zh-CN" altLang="en-US" dirty="0"/>
              <a:t>分支</a:t>
            </a:r>
            <a:endParaRPr lang="en-US" altLang="zh-CN" dirty="0"/>
          </a:p>
          <a:p>
            <a:r>
              <a:rPr lang="zh-CN" altLang="en-US" dirty="0">
                <a:solidFill>
                  <a:srgbClr val="00B050"/>
                </a:solidFill>
              </a:rPr>
              <a:t>绿色</a:t>
            </a:r>
            <a:r>
              <a:rPr lang="zh-CN" altLang="en-US" dirty="0"/>
              <a:t>：</a:t>
            </a:r>
            <a:r>
              <a:rPr lang="en-US" altLang="zh-CN" dirty="0"/>
              <a:t>True</a:t>
            </a:r>
            <a:r>
              <a:rPr lang="zh-CN" altLang="en-US" dirty="0"/>
              <a:t>分支</a:t>
            </a:r>
            <a:endParaRPr lang="en-US" altLang="zh-CN" dirty="0"/>
          </a:p>
          <a:p>
            <a:r>
              <a:rPr lang="zh-CN" altLang="en-US" dirty="0">
                <a:solidFill>
                  <a:srgbClr val="0070C0"/>
                </a:solidFill>
              </a:rPr>
              <a:t>蓝色</a:t>
            </a:r>
            <a:r>
              <a:rPr lang="zh-CN" altLang="en-US" dirty="0"/>
              <a:t>：无条件跳转</a:t>
            </a:r>
            <a:endParaRPr lang="en-US" altLang="zh-CN" dirty="0"/>
          </a:p>
          <a:p>
            <a:r>
              <a:rPr lang="zh-CN" altLang="en-US" dirty="0"/>
              <a:t>循环：向上的箭头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0C9D23E-BB64-42F0-A0C1-EE9FB63CA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612" y="2491588"/>
            <a:ext cx="5127388" cy="2679016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74A18156-319C-4C16-BD83-CE0510B44E65}"/>
              </a:ext>
            </a:extLst>
          </p:cNvPr>
          <p:cNvSpPr/>
          <p:nvPr/>
        </p:nvSpPr>
        <p:spPr>
          <a:xfrm>
            <a:off x="5431319" y="4460444"/>
            <a:ext cx="1160132" cy="2278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004B363-94B5-4528-B3DA-D445D4D4EBEE}"/>
              </a:ext>
            </a:extLst>
          </p:cNvPr>
          <p:cNvSpPr/>
          <p:nvPr/>
        </p:nvSpPr>
        <p:spPr>
          <a:xfrm>
            <a:off x="7364449" y="3036996"/>
            <a:ext cx="1160132" cy="2278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021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0A0934-D7E9-4170-9F68-4AA7397B8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4113" y="981076"/>
            <a:ext cx="7345362" cy="868363"/>
          </a:xfrm>
        </p:spPr>
        <p:txBody>
          <a:bodyPr>
            <a:normAutofit/>
          </a:bodyPr>
          <a:lstStyle/>
          <a:p>
            <a:r>
              <a:rPr lang="zh-CN" altLang="en-US" dirty="0"/>
              <a:t>文本模式</a:t>
            </a: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72E1B9C4-2943-4506-8D12-2E9A692DB9B6}"/>
              </a:ext>
            </a:extLst>
          </p:cNvPr>
          <p:cNvSpPr txBox="1"/>
          <p:nvPr/>
        </p:nvSpPr>
        <p:spPr>
          <a:xfrm>
            <a:off x="1839619" y="1607985"/>
            <a:ext cx="4585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箭头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实线</a:t>
            </a:r>
            <a:r>
              <a:rPr 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无条件跳转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虚线</a:t>
            </a:r>
            <a:r>
              <a:rPr 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条件跳转</a:t>
            </a:r>
            <a:endParaRPr 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向上箭头</a:t>
            </a:r>
            <a:r>
              <a:rPr 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循环</a:t>
            </a:r>
            <a:endParaRPr 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3E06E5C6-6811-4200-899F-E3474855F4D1}"/>
              </a:ext>
            </a:extLst>
          </p:cNvPr>
          <p:cNvSpPr txBox="1"/>
          <p:nvPr/>
        </p:nvSpPr>
        <p:spPr>
          <a:xfrm>
            <a:off x="4004724" y="2358763"/>
            <a:ext cx="1353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节信息</a:t>
            </a:r>
            <a:endParaRPr 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EC56D05B-6BBE-4692-8002-137B8E909E77}"/>
              </a:ext>
            </a:extLst>
          </p:cNvPr>
          <p:cNvSpPr txBox="1"/>
          <p:nvPr/>
        </p:nvSpPr>
        <p:spPr>
          <a:xfrm>
            <a:off x="4836089" y="2793639"/>
            <a:ext cx="165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内存地址</a:t>
            </a:r>
            <a:endParaRPr 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TextBox 20">
            <a:extLst>
              <a:ext uri="{FF2B5EF4-FFF2-40B4-BE49-F238E27FC236}">
                <a16:creationId xmlns:a16="http://schemas.microsoft.com/office/drawing/2014/main" id="{721635B0-FC76-40B5-8D1A-BBF832DBE1A0}"/>
              </a:ext>
            </a:extLst>
          </p:cNvPr>
          <p:cNvSpPr txBox="1"/>
          <p:nvPr/>
        </p:nvSpPr>
        <p:spPr>
          <a:xfrm>
            <a:off x="8860123" y="2571088"/>
            <a:ext cx="953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注释</a:t>
            </a:r>
            <a:endParaRPr 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DC65ACF-1773-4EBC-8514-4AC6A8CBA714}"/>
              </a:ext>
            </a:extLst>
          </p:cNvPr>
          <p:cNvCxnSpPr>
            <a:cxnSpLocks/>
          </p:cNvCxnSpPr>
          <p:nvPr/>
        </p:nvCxnSpPr>
        <p:spPr>
          <a:xfrm>
            <a:off x="2339689" y="2732209"/>
            <a:ext cx="0" cy="759505"/>
          </a:xfrm>
          <a:prstGeom prst="straightConnector1">
            <a:avLst/>
          </a:prstGeom>
          <a:ln w="38100">
            <a:solidFill>
              <a:srgbClr val="0A487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13">
            <a:extLst>
              <a:ext uri="{FF2B5EF4-FFF2-40B4-BE49-F238E27FC236}">
                <a16:creationId xmlns:a16="http://schemas.microsoft.com/office/drawing/2014/main" id="{D2164763-2B91-457F-B60E-00975A916519}"/>
              </a:ext>
            </a:extLst>
          </p:cNvPr>
          <p:cNvCxnSpPr>
            <a:cxnSpLocks/>
          </p:cNvCxnSpPr>
          <p:nvPr/>
        </p:nvCxnSpPr>
        <p:spPr>
          <a:xfrm flipH="1">
            <a:off x="2965896" y="2818806"/>
            <a:ext cx="1385494" cy="653205"/>
          </a:xfrm>
          <a:prstGeom prst="straightConnector1">
            <a:avLst/>
          </a:prstGeom>
          <a:ln w="38100">
            <a:solidFill>
              <a:srgbClr val="0A487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13">
            <a:extLst>
              <a:ext uri="{FF2B5EF4-FFF2-40B4-BE49-F238E27FC236}">
                <a16:creationId xmlns:a16="http://schemas.microsoft.com/office/drawing/2014/main" id="{5632E03C-905C-40FC-9F8A-56C0096E505B}"/>
              </a:ext>
            </a:extLst>
          </p:cNvPr>
          <p:cNvCxnSpPr>
            <a:cxnSpLocks/>
          </p:cNvCxnSpPr>
          <p:nvPr/>
        </p:nvCxnSpPr>
        <p:spPr>
          <a:xfrm flipH="1">
            <a:off x="3660300" y="3009682"/>
            <a:ext cx="1471062" cy="565493"/>
          </a:xfrm>
          <a:prstGeom prst="straightConnector1">
            <a:avLst/>
          </a:prstGeom>
          <a:ln w="38100">
            <a:solidFill>
              <a:srgbClr val="0A487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8">
            <a:extLst>
              <a:ext uri="{FF2B5EF4-FFF2-40B4-BE49-F238E27FC236}">
                <a16:creationId xmlns:a16="http://schemas.microsoft.com/office/drawing/2014/main" id="{299B5CC0-AE48-4344-A397-BFFCD6426C00}"/>
              </a:ext>
            </a:extLst>
          </p:cNvPr>
          <p:cNvCxnSpPr>
            <a:cxnSpLocks/>
          </p:cNvCxnSpPr>
          <p:nvPr/>
        </p:nvCxnSpPr>
        <p:spPr>
          <a:xfrm>
            <a:off x="9337038" y="2928932"/>
            <a:ext cx="0" cy="726991"/>
          </a:xfrm>
          <a:prstGeom prst="straightConnector1">
            <a:avLst/>
          </a:prstGeom>
          <a:ln w="38100">
            <a:solidFill>
              <a:srgbClr val="0A487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3" descr="Screen Shot 2013-09-15 at 1.21.06 PM.png">
            <a:extLst>
              <a:ext uri="{FF2B5EF4-FFF2-40B4-BE49-F238E27FC236}">
                <a16:creationId xmlns:a16="http://schemas.microsoft.com/office/drawing/2014/main" id="{ACAEE6A4-5E7A-4B97-B158-71D33FD524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1" b="-1721"/>
          <a:stretch/>
        </p:blipFill>
        <p:spPr>
          <a:xfrm>
            <a:off x="2215411" y="3569374"/>
            <a:ext cx="8170465" cy="2230157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385660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B9D97A-53CB-442F-B475-694FEDCC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函数窗口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7080A8-900D-4E30-B0F0-B27C9A05F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kern="0" dirty="0">
                <a:latin typeface="宋体" panose="02010600030101010101" pitchFamily="2" charset="-122"/>
              </a:rPr>
              <a:t>列举所有函数</a:t>
            </a:r>
            <a:endParaRPr lang="en-US" altLang="zh-CN" kern="0" dirty="0">
              <a:latin typeface="宋体" panose="02010600030101010101" pitchFamily="2" charset="-122"/>
            </a:endParaRPr>
          </a:p>
          <a:p>
            <a:pPr lvl="1"/>
            <a:r>
              <a:rPr lang="zh-CN" altLang="en-US" kern="0" dirty="0">
                <a:latin typeface="宋体" panose="02010600030101010101" pitchFamily="2" charset="-122"/>
              </a:rPr>
              <a:t>可以发现</a:t>
            </a:r>
            <a:r>
              <a:rPr lang="zh-CN" altLang="zh-CN" kern="0" dirty="0">
                <a:latin typeface="宋体" panose="02010600030101010101" pitchFamily="2" charset="-122"/>
              </a:rPr>
              <a:t>规模庞大的函数</a:t>
            </a:r>
            <a:r>
              <a:rPr lang="zh-CN" altLang="en-US" kern="0" dirty="0">
                <a:latin typeface="宋体" panose="02010600030101010101" pitchFamily="2" charset="-122"/>
              </a:rPr>
              <a:t>、</a:t>
            </a:r>
            <a:r>
              <a:rPr lang="zh-CN" altLang="zh-CN" kern="0" dirty="0">
                <a:latin typeface="宋体" panose="02010600030101010101" pitchFamily="2" charset="-122"/>
              </a:rPr>
              <a:t>规模很小的函数。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438D86A-85E1-4223-80EF-7CCC3CF28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427" y="3642102"/>
            <a:ext cx="7620392" cy="193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05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087FB4-95D4-48DA-9BA8-F9627F701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名字窗口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5F0A35-DDD9-4B4F-957C-89E4F16DB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kern="0" dirty="0">
                <a:latin typeface="宋体" panose="02010600030101010101" pitchFamily="2" charset="-122"/>
              </a:rPr>
              <a:t>列举</a:t>
            </a:r>
            <a:r>
              <a:rPr lang="zh-CN" altLang="en-US" kern="0" dirty="0">
                <a:solidFill>
                  <a:srgbClr val="FF0000"/>
                </a:solidFill>
                <a:latin typeface="宋体" panose="02010600030101010101" pitchFamily="2" charset="-122"/>
              </a:rPr>
              <a:t>内存</a:t>
            </a:r>
            <a:r>
              <a:rPr lang="zh-CN" altLang="zh-CN" kern="0" dirty="0">
                <a:solidFill>
                  <a:srgbClr val="FF0000"/>
                </a:solidFill>
                <a:latin typeface="宋体" panose="02010600030101010101" pitchFamily="2" charset="-122"/>
              </a:rPr>
              <a:t>地址的名字</a:t>
            </a:r>
            <a:r>
              <a:rPr lang="zh-CN" altLang="zh-CN" kern="0" dirty="0">
                <a:latin typeface="宋体" panose="02010600030101010101" pitchFamily="2" charset="-122"/>
              </a:rPr>
              <a:t>，包括函数</a:t>
            </a:r>
            <a:r>
              <a:rPr lang="zh-CN" altLang="en-US" kern="0" dirty="0">
                <a:latin typeface="宋体" panose="02010600030101010101" pitchFamily="2" charset="-122"/>
              </a:rPr>
              <a:t>名</a:t>
            </a:r>
            <a:r>
              <a:rPr lang="zh-CN" altLang="zh-CN" kern="0" dirty="0">
                <a:latin typeface="宋体" panose="02010600030101010101" pitchFamily="2" charset="-122"/>
              </a:rPr>
              <a:t>、代码</a:t>
            </a:r>
            <a:r>
              <a:rPr lang="zh-CN" altLang="en-US" kern="0" dirty="0">
                <a:latin typeface="宋体" panose="02010600030101010101" pitchFamily="2" charset="-122"/>
              </a:rPr>
              <a:t>的名字</a:t>
            </a:r>
            <a:r>
              <a:rPr lang="zh-CN" altLang="zh-CN" kern="0" dirty="0">
                <a:latin typeface="宋体" panose="02010600030101010101" pitchFamily="2" charset="-122"/>
              </a:rPr>
              <a:t>、数据</a:t>
            </a:r>
            <a:r>
              <a:rPr lang="zh-CN" altLang="en-US" kern="0" dirty="0">
                <a:latin typeface="宋体" panose="02010600030101010101" pitchFamily="2" charset="-122"/>
              </a:rPr>
              <a:t>的名字</a:t>
            </a:r>
            <a:r>
              <a:rPr lang="zh-CN" altLang="zh-CN" kern="0" dirty="0">
                <a:latin typeface="宋体" panose="02010600030101010101" pitchFamily="2" charset="-122"/>
              </a:rPr>
              <a:t>和字符串</a:t>
            </a:r>
            <a:endParaRPr lang="en-US" altLang="zh-CN" kern="0" dirty="0">
              <a:latin typeface="宋体" panose="02010600030101010101" pitchFamily="2" charset="-122"/>
            </a:endParaRPr>
          </a:p>
          <a:p>
            <a:endParaRPr lang="zh-CN" altLang="zh-CN" kern="0" dirty="0">
              <a:latin typeface="宋体" panose="02010600030101010101" pitchFamily="2" charset="-122"/>
            </a:endParaRP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45164C-607A-4705-956E-A00A02146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328" y="3647961"/>
            <a:ext cx="6217344" cy="257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32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D743B2-4964-48A8-BC31-079C8A112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实验目的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6B8DDC-7F78-4703-A4C8-6B39A98E3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	熟悉静态反汇编工具</a:t>
            </a:r>
            <a:r>
              <a:rPr lang="en-US" altLang="zh-CN" dirty="0"/>
              <a:t>IDA Pro</a:t>
            </a:r>
            <a:r>
              <a:rPr lang="zh-CN" altLang="en-US" dirty="0"/>
              <a:t>；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	熟悉动态反汇编工具</a:t>
            </a:r>
            <a:r>
              <a:rPr lang="en-US" altLang="zh-CN" dirty="0" err="1"/>
              <a:t>OllyDbg</a:t>
            </a:r>
            <a:r>
              <a:rPr lang="zh-CN" altLang="en-US" dirty="0"/>
              <a:t>；</a:t>
            </a:r>
          </a:p>
          <a:p>
            <a:r>
              <a:rPr lang="en-US" altLang="zh-CN" dirty="0"/>
              <a:t>3</a:t>
            </a:r>
            <a:r>
              <a:rPr lang="zh-CN" altLang="en-US" dirty="0"/>
              <a:t>、	掌握对二进制代码内部逻辑关系的分析；</a:t>
            </a:r>
          </a:p>
          <a:p>
            <a:r>
              <a:rPr lang="en-US" altLang="zh-CN" dirty="0"/>
              <a:t>4</a:t>
            </a:r>
            <a:r>
              <a:rPr lang="zh-CN" altLang="en-US" dirty="0"/>
              <a:t>、	掌握对二进制代码的修改和保存。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8569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F1F329-6BC7-4A3A-993F-23CB21236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字符串窗口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C46D08-21CE-4864-A38E-085DB9545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显示内存中识别出来的所有字符串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71AA6D-F9C2-4323-9546-EA3F9E7D8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937" y="3249548"/>
            <a:ext cx="6236127" cy="235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742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852AA9-A1E4-40D2-A380-2E6A48AB5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导入表窗口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588784-68B9-45CE-AAFE-0E37268A2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列出程序导入的所有函数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157AD5-8181-4EE7-967B-CF6D4B255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5" y="2939994"/>
            <a:ext cx="6699594" cy="21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10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49AF3-2F12-4B8C-A247-655B7569D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导出表窗口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2E8540-955F-48CC-B47F-B7D413A35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列出一个函数所有导出的函数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A1E13E-CDA3-4532-B5BB-08A7A2672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295" y="3206476"/>
            <a:ext cx="7312460" cy="211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445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F2E13C-830B-44E2-A3AF-901798BED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其它窗口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81DEFA2-2147-4049-AED3-03B25B25A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0431" y="1825625"/>
            <a:ext cx="5591138" cy="4351338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CFFFEEFC-49A3-4DDE-84FC-6517F8273F06}"/>
              </a:ext>
            </a:extLst>
          </p:cNvPr>
          <p:cNvSpPr/>
          <p:nvPr/>
        </p:nvSpPr>
        <p:spPr>
          <a:xfrm>
            <a:off x="6303391" y="3327663"/>
            <a:ext cx="2592371" cy="315797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790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7CC635A-0DA0-47FB-834D-422B811C8FD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38400" y="635001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以下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IDA Pro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的哪个窗口显示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EXE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程序调用的</a:t>
            </a:r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WindowsAPI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函数信息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E01C753-1884-4EF8-BA4F-CAA509C3AFF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字符串窗口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(Strings)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B929ABA-893B-4077-9DF5-22A31922471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引入表窗口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(Import)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BB75AA6-189B-43BE-8297-10B0F89E85A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导出表窗口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(Export)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87B6B1A-259F-4464-AEE9-9C41A4FDBF5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52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函数窗口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(Function)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F38128E-6BF1-44D0-BD71-6DE423E6F7D0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ECBB5F1-1523-4DD8-BDC9-8F8AC89929B9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C843B7A2-FB6E-4895-B177-F7A5E0B81984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26384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95DB5EA1-F957-42F5-948C-3388F28CAAC2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6384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4D136731-D092-48C4-BC5C-095C572B203A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027FA9D-FDCD-426E-802B-173A48347A98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81043EEE-35EF-4531-AC7B-2CBD8B5E13C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AFE1E863-ECFF-4C86-B379-813AAEBA0680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B015DCA4-2669-44DD-947B-F7878A95B779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39F290E4-4240-49CD-A39E-5CEA329DFA89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061964C8-5328-484B-8DD4-D26D3F20E5FE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21645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CD97A1-7A78-4E6E-BEA8-69686E314C6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38400" y="635001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下面哪个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IDA Pro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窗口的显示内容包含函数名？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9D259C7-C3D3-4F57-ACBC-7C3B716CDC2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字符串窗口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(Strings)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446D281-65F7-4CC2-9E23-3552D281738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名字窗口（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Name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985A64C-AC99-45B8-BBBA-4C3EA584B95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函数窗口（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Function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290396E-2E8D-44DA-BE1D-5191502A2D95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52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引入表窗口（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Import Table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）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239E36C-2B8C-4B5B-94C2-DE7F2116B53A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BC7EE1B-08DF-4B4A-A7AB-51B0894376B1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37076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6476F14-304C-4F48-968F-B22A0ABB6D13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2638425" y="45648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075387B-1FF2-4361-B600-1A1B137A74D5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638425" y="54221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E592D3BE-B424-4203-B7A5-20CD6BCB5F98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CF45BCC-D7C8-45E1-B30E-9287631792EB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E54E991B-1CFA-4D19-BCF9-61E0206EB3CB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756F6FA1-1C26-46D5-AAA0-C07A8B8D53F2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B46E7655-C0D9-4B17-B44C-38C155EF725B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72BD81F7-F1DC-4382-8635-C50C3497E676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93A24F27-1F17-401C-B4F4-EA4A80BCA16A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0496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4727" y="2337582"/>
            <a:ext cx="6400800" cy="1143000"/>
          </a:xfrm>
        </p:spPr>
        <p:txBody>
          <a:bodyPr/>
          <a:lstStyle/>
          <a:p>
            <a:pPr algn="ctr"/>
            <a:r>
              <a:rPr lang="en-US" altLang="zh-CN" dirty="0"/>
              <a:t>IDA </a:t>
            </a:r>
            <a:r>
              <a:rPr lang="zh-CN" altLang="en-US" dirty="0"/>
              <a:t>操作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15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1CE1C5-7541-4806-82EA-6684A9049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Import</a:t>
            </a:r>
            <a:r>
              <a:rPr lang="zh-CN" altLang="en-US" dirty="0"/>
              <a:t>和</a:t>
            </a:r>
            <a:r>
              <a:rPr lang="en-US" altLang="zh-CN" dirty="0"/>
              <a:t>Strings</a:t>
            </a:r>
            <a:r>
              <a:rPr lang="zh-CN" altLang="en-US" dirty="0"/>
              <a:t>窗口的导航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F4F85E-2720-41B9-8F80-DB54600E9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双击字符串会跳转到反汇编窗口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Picture 3" descr="Screen Shot 2013-09-16 at 10.38.46 AM.png">
            <a:extLst>
              <a:ext uri="{FF2B5EF4-FFF2-40B4-BE49-F238E27FC236}">
                <a16:creationId xmlns:a16="http://schemas.microsoft.com/office/drawing/2014/main" id="{AE7321F8-E3E5-4001-94C0-DAD8B04DD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322" y="3300640"/>
            <a:ext cx="8121356" cy="201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2955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C260B0-377A-44A2-80AF-9A2D01E36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链接</a:t>
            </a:r>
            <a:r>
              <a:rPr lang="en-US" altLang="zh-CN" dirty="0"/>
              <a:t>Link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A07321-1C1C-4C2D-A3F0-28B947F11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在反汇编窗口双击地址，</a:t>
            </a:r>
            <a:r>
              <a:rPr lang="en-US" altLang="zh-CN" dirty="0"/>
              <a:t>IDA Pro</a:t>
            </a:r>
            <a:r>
              <a:rPr lang="zh-CN" altLang="en-US" dirty="0"/>
              <a:t>会跳转到地址所在的反汇编窗口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Picture 4" descr="Screen Shot 2013-09-16 at 10.36.39 AM.png">
            <a:extLst>
              <a:ext uri="{FF2B5EF4-FFF2-40B4-BE49-F238E27FC236}">
                <a16:creationId xmlns:a16="http://schemas.microsoft.com/office/drawing/2014/main" id="{520FF064-706E-4D61-8E89-94B5C78F6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657" y="3797124"/>
            <a:ext cx="8467736" cy="169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3371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AE041C-1A8E-4869-BCDE-71AA665AF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链接类型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3AA4BA-7DB4-4199-A66D-EB1BCC17A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sub</a:t>
            </a:r>
            <a:r>
              <a:rPr lang="zh-CN" altLang="en-US" dirty="0"/>
              <a:t>前缀的链接</a:t>
            </a:r>
            <a:endParaRPr lang="en-US" altLang="zh-CN" dirty="0"/>
          </a:p>
          <a:p>
            <a:pPr lvl="1"/>
            <a:r>
              <a:rPr lang="zh-CN" altLang="en-US" dirty="0"/>
              <a:t>函数的地址</a:t>
            </a:r>
            <a:endParaRPr lang="en-US" altLang="zh-CN" dirty="0"/>
          </a:p>
          <a:p>
            <a:r>
              <a:rPr lang="en-US" altLang="zh-CN" dirty="0"/>
              <a:t>loc</a:t>
            </a:r>
            <a:r>
              <a:rPr lang="zh-CN" altLang="en-US" dirty="0"/>
              <a:t>前缀的链接</a:t>
            </a:r>
            <a:endParaRPr lang="en-US" altLang="zh-CN" dirty="0"/>
          </a:p>
          <a:p>
            <a:pPr lvl="1"/>
            <a:r>
              <a:rPr lang="zh-CN" altLang="en-US" dirty="0"/>
              <a:t>跳转地址</a:t>
            </a:r>
          </a:p>
        </p:txBody>
      </p:sp>
    </p:spTree>
    <p:extLst>
      <p:ext uri="{BB962C8B-B14F-4D97-AF65-F5344CB8AC3E}">
        <p14:creationId xmlns:p14="http://schemas.microsoft.com/office/powerpoint/2010/main" val="2749199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E48EEC-5AD6-4316-90BA-C68F72D4A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实验环境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7FB50C-9970-45A8-A65D-B0DC5AED2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IDA </a:t>
            </a:r>
            <a:r>
              <a:rPr lang="zh-CN" altLang="en-US" dirty="0"/>
              <a:t>静态分析工具</a:t>
            </a:r>
            <a:endParaRPr lang="en-US" altLang="zh-CN" dirty="0"/>
          </a:p>
          <a:p>
            <a:r>
              <a:rPr lang="en-US" altLang="zh-CN" dirty="0" err="1"/>
              <a:t>OllyDbg</a:t>
            </a:r>
            <a:r>
              <a:rPr lang="en-US" altLang="zh-CN" dirty="0"/>
              <a:t> </a:t>
            </a:r>
            <a:r>
              <a:rPr lang="zh-CN" altLang="en-US" dirty="0"/>
              <a:t>动态分析工具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015254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457065-162B-45C4-9078-6F79D2061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IDA Pro</a:t>
            </a:r>
            <a:r>
              <a:rPr lang="zh-CN" altLang="en-US" dirty="0"/>
              <a:t>的操作纪录（</a:t>
            </a:r>
            <a:r>
              <a:rPr lang="en-US" altLang="zh-CN" dirty="0"/>
              <a:t>History</a:t>
            </a:r>
            <a:r>
              <a:rPr lang="zh-CN" altLang="en-US" dirty="0"/>
              <a:t>）</a:t>
            </a:r>
          </a:p>
        </p:txBody>
      </p:sp>
      <p:pic>
        <p:nvPicPr>
          <p:cNvPr id="4" name="Picture 3" descr="Screen Shot 2013-09-16 at 10.41.02 AM.png">
            <a:extLst>
              <a:ext uri="{FF2B5EF4-FFF2-40B4-BE49-F238E27FC236}">
                <a16:creationId xmlns:a16="http://schemas.microsoft.com/office/drawing/2014/main" id="{5D3BACDF-4D6F-49F6-B3E7-7B34096060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877" y="3168855"/>
            <a:ext cx="5726957" cy="2138984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F344C163-D39C-46AA-B12D-378F27C94B5C}"/>
              </a:ext>
            </a:extLst>
          </p:cNvPr>
          <p:cNvSpPr/>
          <p:nvPr/>
        </p:nvSpPr>
        <p:spPr>
          <a:xfrm>
            <a:off x="4729114" y="4439477"/>
            <a:ext cx="2168165" cy="8683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D420DA5-8D75-4229-A0D2-91BCE2F4012B}"/>
              </a:ext>
            </a:extLst>
          </p:cNvPr>
          <p:cNvSpPr/>
          <p:nvPr/>
        </p:nvSpPr>
        <p:spPr>
          <a:xfrm>
            <a:off x="3279861" y="2350061"/>
            <a:ext cx="6955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前进、后退按钮，跳转到之前或者周后的操作状态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397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3319" y="583241"/>
            <a:ext cx="7345362" cy="868363"/>
          </a:xfrm>
        </p:spPr>
        <p:txBody>
          <a:bodyPr>
            <a:normAutofit/>
          </a:bodyPr>
          <a:lstStyle/>
          <a:p>
            <a:r>
              <a:rPr lang="zh-CN" altLang="en-US" dirty="0"/>
              <a:t>导航栏</a:t>
            </a:r>
            <a:r>
              <a:rPr lang="en-US" dirty="0"/>
              <a:t>Navigation Band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3125895"/>
            <a:ext cx="8229600" cy="2259883"/>
          </a:xfrm>
        </p:spPr>
        <p:txBody>
          <a:bodyPr/>
          <a:lstStyle/>
          <a:p>
            <a:r>
              <a:rPr lang="zh-CN" altLang="en-US" b="1" dirty="0"/>
              <a:t>浅蓝色</a:t>
            </a:r>
            <a:r>
              <a:rPr lang="en-US" dirty="0"/>
              <a:t>: </a:t>
            </a:r>
            <a:r>
              <a:rPr lang="zh-CN" altLang="en-US" dirty="0"/>
              <a:t>链接库的代码</a:t>
            </a:r>
            <a:r>
              <a:rPr lang="en-US" dirty="0"/>
              <a:t>Library code</a:t>
            </a:r>
          </a:p>
          <a:p>
            <a:r>
              <a:rPr lang="zh-CN" altLang="en-US" b="1" dirty="0"/>
              <a:t>红色</a:t>
            </a:r>
            <a:r>
              <a:rPr lang="en-US" dirty="0"/>
              <a:t>: </a:t>
            </a:r>
            <a:r>
              <a:rPr lang="zh-CN" altLang="en-US" dirty="0"/>
              <a:t>编译器代码</a:t>
            </a:r>
            <a:r>
              <a:rPr lang="en-US" dirty="0"/>
              <a:t>Compiler-generated code</a:t>
            </a:r>
          </a:p>
          <a:p>
            <a:r>
              <a:rPr lang="zh-CN" altLang="en-US" b="1" dirty="0"/>
              <a:t>深蓝色</a:t>
            </a:r>
            <a:r>
              <a:rPr lang="en-US" dirty="0"/>
              <a:t>: </a:t>
            </a:r>
            <a:r>
              <a:rPr lang="zh-CN" altLang="en-US" dirty="0"/>
              <a:t>用户写的代码</a:t>
            </a:r>
            <a:r>
              <a:rPr lang="en-US" dirty="0"/>
              <a:t> – </a:t>
            </a:r>
            <a:r>
              <a:rPr lang="en-US" b="1" dirty="0"/>
              <a:t>Analyze this</a:t>
            </a: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371820D-27EC-4FEF-95E1-CFCC1007B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493" y="1988576"/>
            <a:ext cx="9177014" cy="86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5598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跳转到指定地址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快捷键</a:t>
            </a:r>
            <a:r>
              <a:rPr lang="en-US" dirty="0"/>
              <a:t> </a:t>
            </a:r>
            <a:r>
              <a:rPr lang="en-US" b="1" dirty="0"/>
              <a:t>g</a:t>
            </a:r>
          </a:p>
          <a:p>
            <a:r>
              <a:rPr lang="zh-CN" altLang="en-US" dirty="0"/>
              <a:t>跳转到内存地址或者地址名</a:t>
            </a:r>
            <a:endParaRPr lang="en-US" dirty="0"/>
          </a:p>
        </p:txBody>
      </p:sp>
      <p:pic>
        <p:nvPicPr>
          <p:cNvPr id="4" name="Picture 3" descr="Screen Shot 2013-09-16 at 10.47.4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489" y="3706813"/>
            <a:ext cx="49530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2647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36964E-61B8-4B79-AA69-37830ECDF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搜索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E0D2BF-AADA-4982-ABB4-FBBCFD0DB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5189" y="1989139"/>
            <a:ext cx="4507567" cy="4092575"/>
          </a:xfrm>
        </p:spPr>
        <p:txBody>
          <a:bodyPr/>
          <a:lstStyle/>
          <a:p>
            <a:r>
              <a:rPr lang="zh-CN" altLang="en-US" dirty="0"/>
              <a:t>在反汇编窗口搜索</a:t>
            </a:r>
            <a:endParaRPr lang="en-US" altLang="zh-CN" dirty="0"/>
          </a:p>
          <a:p>
            <a:pPr lvl="1"/>
            <a:r>
              <a:rPr lang="zh-CN" altLang="en-US" dirty="0"/>
              <a:t>立即数</a:t>
            </a:r>
            <a:endParaRPr lang="en-US" altLang="zh-CN" dirty="0"/>
          </a:p>
          <a:p>
            <a:pPr lvl="1"/>
            <a:r>
              <a:rPr lang="zh-CN" altLang="en-US" dirty="0"/>
              <a:t>字符串</a:t>
            </a:r>
            <a:endParaRPr lang="en-US" altLang="zh-CN" dirty="0"/>
          </a:p>
          <a:p>
            <a:pPr lvl="1"/>
            <a:r>
              <a:rPr lang="zh-CN" altLang="en-US" dirty="0"/>
              <a:t>字节</a:t>
            </a:r>
            <a:endParaRPr lang="en-US" altLang="zh-CN" dirty="0"/>
          </a:p>
          <a:p>
            <a:pPr lvl="1"/>
            <a:r>
              <a:rPr lang="zh-CN" altLang="en-US" dirty="0"/>
              <a:t>字节序列</a:t>
            </a:r>
          </a:p>
        </p:txBody>
      </p:sp>
      <p:pic>
        <p:nvPicPr>
          <p:cNvPr id="4" name="Picture 3" descr="Screen Shot 2013-09-16 at 10.50.08 AM.png">
            <a:extLst>
              <a:ext uri="{FF2B5EF4-FFF2-40B4-BE49-F238E27FC236}">
                <a16:creationId xmlns:a16="http://schemas.microsoft.com/office/drawing/2014/main" id="{53BA45B6-0F65-43C9-9484-F472961FF0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0272" y="766943"/>
            <a:ext cx="3737728" cy="584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78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C840569-A369-4989-BF79-B57B0930C0C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38400" y="635001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以下哪个选项可以在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IDA Pro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中进行搜索？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BDADD7-7462-4E63-962E-20F3C6FED10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立即数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	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5023380-3397-4844-9769-85D8304EF702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字符串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F2D05ED-5E0B-475A-B512-AF55E9EE7B0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字节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C44AB4B-A0C0-4914-B84C-E6C4AA0BDDB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52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字节序列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B7C57B1-6B0F-438C-8C17-3C84B4AB256D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115C4B5-790E-4C1A-B86A-655C272E71D5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37076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A76FD0B-3AAD-4EA1-9557-E8E97044D0C0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2638425" y="45648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C6B8559-BCDF-4FEA-9E90-BA2B8FBCBB66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638425" y="54221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2B5ACDD2-844F-4B8E-8AED-057AC49801A6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DF69945-8BEB-49C0-9C5B-AFE798024D81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792D2CF8-CC01-4FB6-8EF6-8CC60CC22A4A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E6B30B1E-3063-4353-8A0B-DC8732394CF3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8C722228-2278-4C13-A186-782E6A6652FB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FBEB7E79-BE3D-4229-B980-532FD2797314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BFA51B27-C5CD-48DD-8F23-10D0BD8DDBB8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1326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4727" y="2337582"/>
            <a:ext cx="6400800" cy="114300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/>
                </a:solidFill>
              </a:rPr>
              <a:t>交叉引用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/>
              <a:t>Cross-References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2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3319" y="731838"/>
            <a:ext cx="7345362" cy="868363"/>
          </a:xfrm>
        </p:spPr>
        <p:txBody>
          <a:bodyPr>
            <a:normAutofit/>
          </a:bodyPr>
          <a:lstStyle/>
          <a:p>
            <a:r>
              <a:rPr lang="zh-CN" altLang="en-US" dirty="0"/>
              <a:t>代码的交叉引用 </a:t>
            </a:r>
            <a:r>
              <a:rPr lang="en-US" altLang="zh-CN" dirty="0"/>
              <a:t>CODE XREF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4272332"/>
            <a:ext cx="8229600" cy="2012450"/>
          </a:xfrm>
        </p:spPr>
        <p:txBody>
          <a:bodyPr>
            <a:normAutofit/>
          </a:bodyPr>
          <a:lstStyle/>
          <a:p>
            <a:r>
              <a:rPr lang="en-US" altLang="zh-CN" dirty="0"/>
              <a:t>CODE </a:t>
            </a:r>
            <a:r>
              <a:rPr lang="en-US" dirty="0"/>
              <a:t>XREF </a:t>
            </a:r>
            <a:r>
              <a:rPr lang="zh-CN" altLang="en-US" dirty="0"/>
              <a:t>显示该函数在什么地方被调用了</a:t>
            </a:r>
            <a:endParaRPr lang="en-US" dirty="0"/>
          </a:p>
          <a:p>
            <a:r>
              <a:rPr lang="zh-CN" altLang="en-US" dirty="0"/>
              <a:t>默认设置只显示两处被调用的内存地址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13-09-16 at 10.59.2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00200"/>
            <a:ext cx="7692506" cy="2516072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37738614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7BD0FB-77FB-4B5F-83A6-A1232CC6E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代码的交叉引用</a:t>
            </a:r>
            <a:r>
              <a:rPr lang="en-US" altLang="zh-CN" dirty="0"/>
              <a:t>CODE XREF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FCBB43-BCBA-4173-9DD1-55C3D011A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鼠标</a:t>
            </a:r>
            <a:r>
              <a:rPr lang="zh-CN" altLang="en-US" dirty="0"/>
              <a:t>放置在</a:t>
            </a:r>
            <a:r>
              <a:rPr lang="en-US" altLang="zh-CN" dirty="0"/>
              <a:t>CODE XREF</a:t>
            </a:r>
            <a:r>
              <a:rPr lang="zh-CN" altLang="en-US" dirty="0"/>
              <a:t>的地址上，会弹出引用该数据地址上的反汇编信息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双击</a:t>
            </a:r>
            <a:r>
              <a:rPr lang="en-US" altLang="zh-CN" dirty="0"/>
              <a:t>CODE XREF</a:t>
            </a:r>
            <a:r>
              <a:rPr lang="zh-CN" altLang="en-US" dirty="0"/>
              <a:t>的地址，会跳转到该地址的反汇编窗口</a:t>
            </a:r>
          </a:p>
        </p:txBody>
      </p:sp>
    </p:spTree>
    <p:extLst>
      <p:ext uri="{BB962C8B-B14F-4D97-AF65-F5344CB8AC3E}">
        <p14:creationId xmlns:p14="http://schemas.microsoft.com/office/powerpoint/2010/main" val="5619921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6289" y="981076"/>
            <a:ext cx="7923186" cy="868363"/>
          </a:xfrm>
        </p:spPr>
        <p:txBody>
          <a:bodyPr>
            <a:normAutofit/>
          </a:bodyPr>
          <a:lstStyle/>
          <a:p>
            <a:r>
              <a:rPr lang="zh-CN" altLang="en-US" dirty="0"/>
              <a:t>查看所有的</a:t>
            </a:r>
            <a:r>
              <a:rPr lang="en-US" altLang="zh-CN" dirty="0"/>
              <a:t>XREF</a:t>
            </a:r>
            <a:r>
              <a:rPr lang="zh-CN" altLang="en-US" dirty="0"/>
              <a:t>地址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点击函数名，然后按“</a:t>
            </a:r>
            <a:r>
              <a:rPr lang="en-US" b="1" dirty="0"/>
              <a:t>X</a:t>
            </a:r>
            <a:r>
              <a:rPr lang="zh-CN" altLang="en-US" b="1" dirty="0"/>
              <a:t>”键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58657C-0B6E-44A2-8F34-F226402A9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396" y="3288556"/>
            <a:ext cx="7868054" cy="224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816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数据的交叉引用</a:t>
            </a:r>
            <a:r>
              <a:rPr lang="en-US" altLang="zh-CN" dirty="0"/>
              <a:t>DATA XREF</a:t>
            </a:r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1BADBDC-24F9-4482-8886-7D5E6AD6F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114" y="2348938"/>
            <a:ext cx="7720553" cy="3065514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348073BD-9CEF-4A9D-ACAB-8F9C99E13276}"/>
              </a:ext>
            </a:extLst>
          </p:cNvPr>
          <p:cNvSpPr/>
          <p:nvPr/>
        </p:nvSpPr>
        <p:spPr>
          <a:xfrm>
            <a:off x="7057534" y="2196446"/>
            <a:ext cx="3087132" cy="345021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418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6CDBE3-C352-4353-9736-6B7449789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实验原理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5616FD-9E6D-4E0B-9269-1A5604640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CTF</a:t>
            </a:r>
            <a:r>
              <a:rPr lang="zh-CN" altLang="en-US" dirty="0"/>
              <a:t>是一种流行的信息安全竞赛形式，可意译为“夺旗赛”</a:t>
            </a:r>
            <a:endParaRPr lang="en-US" altLang="zh-CN" dirty="0"/>
          </a:p>
          <a:p>
            <a:r>
              <a:rPr lang="zh-CN" altLang="en-US" dirty="0"/>
              <a:t>解题模式（</a:t>
            </a:r>
            <a:r>
              <a:rPr lang="en-US" altLang="zh-CN" dirty="0"/>
              <a:t>Jeopardy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sv-SE" dirty="0"/>
              <a:t>攻防模式（</a:t>
            </a:r>
            <a:r>
              <a:rPr lang="sv-SE" altLang="zh-CN" dirty="0"/>
              <a:t>Attack-Defense</a:t>
            </a:r>
            <a:r>
              <a:rPr lang="zh-CN" altLang="sv-SE" dirty="0"/>
              <a:t>）</a:t>
            </a:r>
            <a:endParaRPr lang="en-US" altLang="zh-CN" dirty="0"/>
          </a:p>
          <a:p>
            <a:r>
              <a:rPr lang="zh-CN" altLang="en-US" dirty="0"/>
              <a:t>混合模式（</a:t>
            </a:r>
            <a:r>
              <a:rPr lang="en-US" altLang="zh-CN" dirty="0"/>
              <a:t>Mix</a:t>
            </a:r>
            <a:r>
              <a:rPr lang="zh-CN" altLang="en-US" dirty="0"/>
              <a:t>）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95452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7BD0FB-77FB-4B5F-83A6-A1232CC6E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数据的交叉引用</a:t>
            </a:r>
            <a:r>
              <a:rPr lang="en-US" altLang="zh-CN" dirty="0"/>
              <a:t>DATA XREF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FCBB43-BCBA-4173-9DD1-55C3D011A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鼠标</a:t>
            </a:r>
            <a:r>
              <a:rPr lang="zh-CN" altLang="en-US" dirty="0"/>
              <a:t>放置在</a:t>
            </a:r>
            <a:r>
              <a:rPr lang="en-US" altLang="zh-CN" dirty="0"/>
              <a:t>DATA XREF</a:t>
            </a:r>
            <a:r>
              <a:rPr lang="zh-CN" altLang="en-US" dirty="0"/>
              <a:t>的地址上，会弹出引用该数据地址上的反汇编信息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双击</a:t>
            </a:r>
            <a:r>
              <a:rPr lang="en-US" altLang="zh-CN" dirty="0"/>
              <a:t>DATA XREF</a:t>
            </a:r>
            <a:r>
              <a:rPr lang="zh-CN" altLang="en-US" dirty="0"/>
              <a:t>的地址，会跳转到该地址的反汇编窗口</a:t>
            </a:r>
          </a:p>
        </p:txBody>
      </p:sp>
    </p:spTree>
    <p:extLst>
      <p:ext uri="{BB962C8B-B14F-4D97-AF65-F5344CB8AC3E}">
        <p14:creationId xmlns:p14="http://schemas.microsoft.com/office/powerpoint/2010/main" val="101309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4727" y="2337582"/>
            <a:ext cx="6400800" cy="11430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函数分析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34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函数和参数的识别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IDA Pro </a:t>
            </a:r>
            <a:r>
              <a:rPr lang="zh-CN" altLang="en-US" dirty="0"/>
              <a:t>会自动识别函数，并给函数、函数的参数、函数的局部变量进行命名</a:t>
            </a:r>
            <a:endParaRPr lang="en-US" dirty="0"/>
          </a:p>
        </p:txBody>
      </p:sp>
      <p:pic>
        <p:nvPicPr>
          <p:cNvPr id="4" name="Picture 3" descr="Screen Shot 2013-09-16 at 11.09.2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547" y="3592049"/>
            <a:ext cx="8236907" cy="2411566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39050523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默认的命名规则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48159" y="1989139"/>
            <a:ext cx="7940675" cy="4092575"/>
          </a:xfrm>
        </p:spPr>
        <p:txBody>
          <a:bodyPr/>
          <a:lstStyle/>
          <a:p>
            <a:r>
              <a:rPr kumimoji="1" lang="zh-CN" altLang="en-US" dirty="0"/>
              <a:t>局部变量（ </a:t>
            </a:r>
            <a:r>
              <a:rPr kumimoji="1" lang="en-US" altLang="zh-CN" dirty="0"/>
              <a:t>local variable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前缀</a:t>
            </a:r>
            <a:r>
              <a:rPr kumimoji="1" lang="en-US" altLang="zh-CN" dirty="0"/>
              <a:t>: var_</a:t>
            </a:r>
          </a:p>
          <a:p>
            <a:pPr lvl="1"/>
            <a:r>
              <a:rPr kumimoji="1" lang="zh-CN" altLang="en-US" dirty="0"/>
              <a:t>后缀</a:t>
            </a:r>
            <a:r>
              <a:rPr kumimoji="1" lang="en-US" altLang="zh-CN" dirty="0"/>
              <a:t>: </a:t>
            </a:r>
            <a:r>
              <a:rPr kumimoji="1" lang="zh-CN" altLang="en-US" dirty="0"/>
              <a:t>相对</a:t>
            </a:r>
            <a:r>
              <a:rPr kumimoji="1" lang="en-US" altLang="zh-CN" dirty="0"/>
              <a:t>EBP</a:t>
            </a:r>
            <a:r>
              <a:rPr kumimoji="1" lang="zh-CN" altLang="en-US" dirty="0"/>
              <a:t>的偏移值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偏移值为负值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467097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C8AFB5-3DCD-40AD-9EB9-0C2BD496E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默认的命名规则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24B362-664E-4428-AF0A-9AE5DBFA2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参数（</a:t>
            </a:r>
            <a:r>
              <a:rPr kumimoji="1" lang="en-US" altLang="zh-CN" dirty="0"/>
              <a:t>argument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前缀：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arg</a:t>
            </a:r>
            <a:r>
              <a:rPr kumimoji="1" lang="en-US" altLang="zh-CN" dirty="0"/>
              <a:t>_</a:t>
            </a:r>
          </a:p>
          <a:p>
            <a:pPr lvl="1"/>
            <a:r>
              <a:rPr kumimoji="1" lang="zh-CN" altLang="en-US" dirty="0"/>
              <a:t>后缀：相对于</a:t>
            </a:r>
            <a:r>
              <a:rPr kumimoji="1" lang="en-US" altLang="zh-CN" dirty="0"/>
              <a:t>EBP</a:t>
            </a:r>
            <a:r>
              <a:rPr kumimoji="1" lang="zh-CN" altLang="en-US" dirty="0"/>
              <a:t>的偏移值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偏移为</a:t>
            </a:r>
            <a:r>
              <a:rPr kumimoji="1" lang="zh-CN" altLang="en-US" dirty="0">
                <a:solidFill>
                  <a:srgbClr val="FF0000"/>
                </a:solidFill>
              </a:rPr>
              <a:t>正值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8320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B88FC3-611D-4FD0-B5A8-A394672D0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参数和局部变量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BD8CDD3-A9BA-499C-914D-3F0D7AAFCF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3719" y="2137473"/>
            <a:ext cx="6064562" cy="372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1131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CC964C7-BA8E-4DA1-A3CB-0E1ACF7E052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38400" y="635001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在反汇编代码中，函数参数的地址，相对于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EBP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的偏移是一个正值还是负值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? 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DF0004-F0E9-4D00-B207-76D75C3AFDD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正值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14C0BE-5D15-4895-8225-C979098068C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负值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BB83200D-46F2-45B2-97B1-348731A4A010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2638425" y="28503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8E7561D-6077-4294-952E-AA1C6BC3BA59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26384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718B271D-1D76-4719-B39A-A92F2BB1AC0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F4A2012-B3F3-46B2-BEDF-046AAAC9D81B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05013CA8-3032-40AD-B95B-109867AF62DA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356F3AF6-56A8-4313-8AC0-ACB28FF6153D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55981C8F-C1D7-4215-A458-65D5D79E27FA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151AC78F-4E18-4795-9BBA-4A847137BB91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8F706E39-6397-42AB-A8F9-CFDB4F15FECE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88855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4727" y="2337582"/>
            <a:ext cx="6400800" cy="11430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图像化显示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75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0064" y="711682"/>
            <a:ext cx="7345362" cy="868363"/>
          </a:xfrm>
        </p:spPr>
        <p:txBody>
          <a:bodyPr>
            <a:normAutofit/>
          </a:bodyPr>
          <a:lstStyle/>
          <a:p>
            <a:r>
              <a:rPr lang="en-US" altLang="zh-CN" dirty="0"/>
              <a:t>IDA Pro</a:t>
            </a:r>
            <a:r>
              <a:rPr lang="zh-CN" altLang="en-US" dirty="0"/>
              <a:t>的</a:t>
            </a:r>
            <a:r>
              <a:rPr lang="en-US" dirty="0"/>
              <a:t>Graphing Options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558FB3-3131-4785-84B3-BCE61CCDC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825" y="2285662"/>
            <a:ext cx="7911823" cy="222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9411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8557" y="1151562"/>
            <a:ext cx="321539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Graphing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2678713"/>
            <a:ext cx="7977309" cy="3809725"/>
          </a:xfrm>
        </p:spPr>
        <p:txBody>
          <a:bodyPr>
            <a:normAutofit/>
          </a:bodyPr>
          <a:lstStyle/>
          <a:p>
            <a:pPr lvl="1"/>
            <a:r>
              <a:rPr lang="en-US" b="1" dirty="0"/>
              <a:t>Flow chart</a:t>
            </a:r>
          </a:p>
          <a:p>
            <a:pPr lvl="2"/>
            <a:r>
              <a:rPr lang="zh-CN" altLang="en-US" dirty="0"/>
              <a:t>显示当前函数的控制流图</a:t>
            </a:r>
            <a:r>
              <a:rPr lang="en-US" dirty="0"/>
              <a:t> </a:t>
            </a:r>
          </a:p>
          <a:p>
            <a:pPr lvl="1"/>
            <a:r>
              <a:rPr lang="en-US" b="1" dirty="0"/>
              <a:t>Function calls</a:t>
            </a:r>
          </a:p>
          <a:p>
            <a:pPr lvl="2"/>
            <a:r>
              <a:rPr lang="en-US" dirty="0"/>
              <a:t> </a:t>
            </a:r>
            <a:r>
              <a:rPr lang="zh-CN" altLang="en-US" dirty="0"/>
              <a:t>显示整个程序的函数调用图</a:t>
            </a:r>
            <a:endParaRPr lang="en-US" dirty="0"/>
          </a:p>
        </p:txBody>
      </p:sp>
      <p:pic>
        <p:nvPicPr>
          <p:cNvPr id="6" name="Picture 5" descr="Screen Shot 2013-09-16 at 11.24.5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901" y="1012000"/>
            <a:ext cx="51689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92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C1DC0-A466-48D2-AEA9-10CE7DC64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实验原理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6F2209-AF33-4527-A1BB-FECFC5AC6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Flag</a:t>
            </a:r>
            <a:r>
              <a:rPr lang="zh-CN" altLang="en-US" dirty="0"/>
              <a:t>隐藏在</a:t>
            </a:r>
            <a:r>
              <a:rPr lang="en-US" altLang="zh-CN" dirty="0"/>
              <a:t>game.exe</a:t>
            </a:r>
            <a:r>
              <a:rPr lang="zh-CN" altLang="en-US" dirty="0"/>
              <a:t>的二进制代码中。</a:t>
            </a:r>
            <a:endParaRPr lang="en-US" altLang="zh-CN" dirty="0"/>
          </a:p>
          <a:p>
            <a:r>
              <a:rPr lang="zh-CN" altLang="en-US" dirty="0"/>
              <a:t>通过对</a:t>
            </a:r>
            <a:r>
              <a:rPr lang="en-US" altLang="zh-CN" dirty="0"/>
              <a:t>game.exe</a:t>
            </a:r>
            <a:r>
              <a:rPr lang="zh-CN" altLang="en-US" dirty="0"/>
              <a:t>的逆向分析和二进制代码修改，使</a:t>
            </a:r>
            <a:r>
              <a:rPr lang="en-US" altLang="zh-CN" dirty="0"/>
              <a:t>game.exe</a:t>
            </a:r>
            <a:r>
              <a:rPr lang="zh-CN" altLang="en-US" dirty="0"/>
              <a:t>能够顺利的执行，获得通关界面的</a:t>
            </a:r>
            <a:r>
              <a:rPr lang="en-US" altLang="zh-CN" dirty="0"/>
              <a:t>Flag</a:t>
            </a:r>
            <a:r>
              <a:rPr lang="zh-CN" altLang="en-US" dirty="0"/>
              <a:t>信息。</a:t>
            </a:r>
          </a:p>
        </p:txBody>
      </p:sp>
    </p:spTree>
    <p:extLst>
      <p:ext uri="{BB962C8B-B14F-4D97-AF65-F5344CB8AC3E}">
        <p14:creationId xmlns:p14="http://schemas.microsoft.com/office/powerpoint/2010/main" val="24356650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9183" y="986671"/>
            <a:ext cx="4564505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Graphing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1043" y="4309672"/>
            <a:ext cx="7977309" cy="3010719"/>
          </a:xfrm>
        </p:spPr>
        <p:txBody>
          <a:bodyPr>
            <a:normAutofit/>
          </a:bodyPr>
          <a:lstStyle/>
          <a:p>
            <a:r>
              <a:rPr lang="en-US" b="1" dirty="0"/>
              <a:t>Xrefs to</a:t>
            </a:r>
          </a:p>
          <a:p>
            <a:pPr lvl="1"/>
            <a:r>
              <a:rPr lang="zh-CN" altLang="en-US" dirty="0"/>
              <a:t>图形化显示所有到达该函数的路径</a:t>
            </a:r>
            <a:endParaRPr lang="en-US" dirty="0"/>
          </a:p>
        </p:txBody>
      </p:sp>
      <p:pic>
        <p:nvPicPr>
          <p:cNvPr id="6" name="Picture 5" descr="Screen Shot 2013-09-16 at 11.24.5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985" y="2089371"/>
            <a:ext cx="51689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4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2860" y="981076"/>
            <a:ext cx="8703012" cy="868363"/>
          </a:xfrm>
        </p:spPr>
        <p:txBody>
          <a:bodyPr>
            <a:normAutofit fontScale="90000"/>
          </a:bodyPr>
          <a:lstStyle/>
          <a:p>
            <a:r>
              <a:rPr lang="en-US" dirty="0"/>
              <a:t>Windows Genuine Status in Calc.exe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3-09-16 at 11.38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687" y="1889323"/>
            <a:ext cx="7672494" cy="450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99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1" y="2028023"/>
            <a:ext cx="2539531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Graphing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3991979"/>
            <a:ext cx="7977309" cy="4230991"/>
          </a:xfrm>
        </p:spPr>
        <p:txBody>
          <a:bodyPr>
            <a:normAutofit/>
          </a:bodyPr>
          <a:lstStyle/>
          <a:p>
            <a:r>
              <a:rPr lang="en-US" b="1" dirty="0"/>
              <a:t>Xrefs from</a:t>
            </a:r>
          </a:p>
          <a:p>
            <a:pPr lvl="1"/>
            <a:r>
              <a:rPr lang="zh-CN" altLang="en-US" dirty="0"/>
              <a:t>图形化显示从该函数引出的所有路径</a:t>
            </a:r>
            <a:endParaRPr lang="en-US" dirty="0"/>
          </a:p>
        </p:txBody>
      </p:sp>
      <p:pic>
        <p:nvPicPr>
          <p:cNvPr id="4" name="Picture 3" descr="Screen Shot 2013-09-16 at 11.40.4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37" y="1773363"/>
            <a:ext cx="5238126" cy="186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351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1" y="274638"/>
            <a:ext cx="2539531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Graphing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3154929"/>
            <a:ext cx="7977309" cy="3333509"/>
          </a:xfrm>
        </p:spPr>
        <p:txBody>
          <a:bodyPr>
            <a:normAutofit/>
          </a:bodyPr>
          <a:lstStyle/>
          <a:p>
            <a:r>
              <a:rPr lang="en-US" b="1" dirty="0"/>
              <a:t>User </a:t>
            </a:r>
            <a:r>
              <a:rPr lang="en-US" b="1" dirty="0" err="1"/>
              <a:t>xrefs</a:t>
            </a:r>
            <a:r>
              <a:rPr lang="en-US" b="1" dirty="0"/>
              <a:t> chart...</a:t>
            </a:r>
          </a:p>
          <a:p>
            <a:pPr lvl="1"/>
            <a:r>
              <a:rPr lang="en-US" dirty="0"/>
              <a:t>Customize graph's recursive depth, symbols used, to or from symbol, etc.</a:t>
            </a:r>
          </a:p>
          <a:p>
            <a:pPr lvl="1"/>
            <a:r>
              <a:rPr lang="en-US" dirty="0"/>
              <a:t>The only way to modify legacy graphs</a:t>
            </a:r>
          </a:p>
        </p:txBody>
      </p:sp>
      <p:pic>
        <p:nvPicPr>
          <p:cNvPr id="6" name="Picture 5" descr="Screen Shot 2013-09-16 at 11.24.5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795" y="168560"/>
            <a:ext cx="51689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126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2E76B87-A0EA-437A-A424-749376BAB78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38400" y="635001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下面哪一个交叉引用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(XREF)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的图形化功能显示的是一个函数所引出的所有路径？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B73AF3D-8F67-4BC0-8B0C-6A5D4CA0486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Xrefs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 to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6DCE68F-CCA7-4EFC-AF76-931F9DCF98B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Xrefs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 from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34E921-F81C-401E-B5BA-56C1D019EDB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Flow chart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0661088-0CD8-4145-ABC4-B4DE08815DBA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52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Function calls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356808F-4D5C-4B6A-96D3-A4217C23B6E7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185FBCB-9197-45BF-9FA6-1F888892B74F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0D55216-345F-4B79-9C68-07AED4573BF0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26384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F5109147-17AE-42B2-A493-32668B038430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6384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E896AFBB-64A9-4735-B310-32588F046CAA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180579C-19AE-4D86-85AC-3AC5579FCB58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0A4C5F04-A20C-42DC-A671-151DB3CF4D5C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18F3D0BE-8F4B-4112-A025-3A2A4C0B9CA9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C96B330B-3559-4701-A6DD-A0D4912EC471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0915EAD8-F572-41FF-B002-A22749D33E7B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3649C62C-8B14-4487-BADC-FA75D0680DB1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47828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4727" y="2337582"/>
            <a:ext cx="6400800" cy="1143000"/>
          </a:xfrm>
        </p:spPr>
        <p:txBody>
          <a:bodyPr/>
          <a:lstStyle/>
          <a:p>
            <a:pPr algn="ctr"/>
            <a:r>
              <a:rPr lang="zh-CN" altLang="en-US" dirty="0"/>
              <a:t>识别</a:t>
            </a:r>
            <a:r>
              <a:rPr lang="en-US" altLang="zh-CN" dirty="0"/>
              <a:t>C</a:t>
            </a:r>
            <a:r>
              <a:rPr lang="zh-CN" altLang="en-US" dirty="0"/>
              <a:t>语言函数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03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D0C90C-505B-416F-B7EA-D774F575A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启动函数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1316AF-021A-4755-BA9B-68E288F6B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kern="0" dirty="0">
                <a:latin typeface="宋体" panose="02010600030101010101" pitchFamily="2" charset="-122"/>
                <a:cs typeface="华文黑体" pitchFamily="2" charset="-122"/>
              </a:rPr>
              <a:t>在编写</a:t>
            </a:r>
            <a:r>
              <a:rPr lang="en-US" altLang="zh-CN" sz="2800" dirty="0">
                <a:latin typeface="宋体" panose="02010600030101010101" pitchFamily="2" charset="-122"/>
                <a:cs typeface="Times New Roman" panose="02020603050405020304" pitchFamily="18" charset="0"/>
              </a:rPr>
              <a:t>Win32</a:t>
            </a:r>
            <a:r>
              <a:rPr lang="zh-CN" altLang="en-US" sz="2800" kern="0" dirty="0">
                <a:latin typeface="宋体" panose="02010600030101010101" pitchFamily="2" charset="-122"/>
                <a:cs typeface="华文黑体" pitchFamily="2" charset="-122"/>
              </a:rPr>
              <a:t>应用程序时，在源码里都有一个</a:t>
            </a:r>
            <a:r>
              <a:rPr lang="en-US" altLang="zh-CN" sz="2800" dirty="0" err="1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WinMain</a:t>
            </a:r>
            <a:r>
              <a:rPr lang="zh-CN" altLang="en-US" sz="2800" kern="0" dirty="0">
                <a:latin typeface="宋体" panose="02010600030101010101" pitchFamily="2" charset="-122"/>
                <a:cs typeface="华文黑体" pitchFamily="2" charset="-122"/>
              </a:rPr>
              <a:t>函数。</a:t>
            </a:r>
          </a:p>
          <a:p>
            <a:r>
              <a:rPr lang="en-US" altLang="zh-CN" sz="2800" kern="0" dirty="0">
                <a:latin typeface="宋体" panose="02010600030101010101" pitchFamily="2" charset="-122"/>
                <a:cs typeface="Times New Roman" panose="02020603050405020304" pitchFamily="18" charset="0"/>
              </a:rPr>
              <a:t>Windows</a:t>
            </a:r>
            <a:r>
              <a:rPr lang="zh-CN" altLang="en-US" sz="2800" kern="0" dirty="0">
                <a:latin typeface="宋体" panose="02010600030101010101" pitchFamily="2" charset="-122"/>
                <a:cs typeface="华文黑体" pitchFamily="2" charset="-122"/>
              </a:rPr>
              <a:t>程序的执行并不是从</a:t>
            </a:r>
            <a:r>
              <a:rPr lang="en-US" altLang="zh-CN" sz="2800" kern="0" dirty="0" err="1">
                <a:latin typeface="宋体" panose="02010600030101010101" pitchFamily="2" charset="-122"/>
                <a:cs typeface="Times New Roman" panose="02020603050405020304" pitchFamily="18" charset="0"/>
              </a:rPr>
              <a:t>WinMain</a:t>
            </a:r>
            <a:r>
              <a:rPr lang="zh-CN" altLang="en-US" sz="2800" kern="0" dirty="0">
                <a:latin typeface="宋体" panose="02010600030101010101" pitchFamily="2" charset="-122"/>
                <a:cs typeface="华文黑体" pitchFamily="2" charset="-122"/>
              </a:rPr>
              <a:t>函数开始的，而是先执行</a:t>
            </a:r>
            <a:r>
              <a:rPr lang="zh-CN" altLang="en-US" sz="2800" kern="0" dirty="0">
                <a:solidFill>
                  <a:srgbClr val="FF0000"/>
                </a:solidFill>
                <a:latin typeface="宋体" panose="02010600030101010101" pitchFamily="2" charset="-122"/>
                <a:cs typeface="华文黑体" pitchFamily="2" charset="-122"/>
              </a:rPr>
              <a:t>启动函数</a:t>
            </a:r>
            <a:endParaRPr lang="en-US" altLang="zh-CN" sz="2800" kern="0" dirty="0">
              <a:solidFill>
                <a:srgbClr val="FF0000"/>
              </a:solidFill>
              <a:latin typeface="宋体" panose="02010600030101010101" pitchFamily="2" charset="-122"/>
              <a:cs typeface="华文黑体" pitchFamily="2" charset="-122"/>
            </a:endParaRPr>
          </a:p>
          <a:p>
            <a:pPr lvl="1">
              <a:defRPr/>
            </a:pPr>
            <a:r>
              <a:rPr lang="zh-CN" altLang="en-US" sz="2400" kern="0" dirty="0">
                <a:latin typeface="宋体" panose="02010600030101010101" pitchFamily="2" charset="-122"/>
                <a:cs typeface="华文黑体" pitchFamily="2" charset="-122"/>
              </a:rPr>
              <a:t>首先执行启动函数的代码，启动函数是编译器生成的</a:t>
            </a:r>
          </a:p>
          <a:p>
            <a:pPr lvl="1">
              <a:defRPr/>
            </a:pPr>
            <a:r>
              <a:rPr lang="zh-CN" altLang="en-US" sz="2400" kern="0" dirty="0">
                <a:latin typeface="宋体" panose="02010600030101010101" pitchFamily="2" charset="-122"/>
                <a:cs typeface="华文黑体" pitchFamily="2" charset="-122"/>
              </a:rPr>
              <a:t>启动函数初始化进程完成后，才会执行</a:t>
            </a:r>
            <a:r>
              <a:rPr lang="en-US" altLang="zh-CN" sz="2400" kern="0" dirty="0" err="1">
                <a:latin typeface="宋体" panose="02010600030101010101" pitchFamily="2" charset="-122"/>
                <a:cs typeface="Times New Roman" panose="02020603050405020304" pitchFamily="18" charset="0"/>
              </a:rPr>
              <a:t>WinMain</a:t>
            </a:r>
            <a:r>
              <a:rPr lang="zh-CN" altLang="en-US" sz="2400" kern="0" dirty="0">
                <a:latin typeface="宋体" panose="02010600030101010101" pitchFamily="2" charset="-122"/>
                <a:cs typeface="华文黑体" pitchFamily="2" charset="-122"/>
              </a:rPr>
              <a:t>函数</a:t>
            </a:r>
            <a:endParaRPr lang="zh-CN" altLang="en-US" sz="2400" dirty="0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73039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9A4699-E2AB-4B6B-9557-93E22753D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启动函数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0179C5-8607-44C7-A264-427577009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cs typeface="Times New Roman" panose="02020603050405020304" pitchFamily="18" charset="0"/>
              </a:rPr>
              <a:t>C/C++</a:t>
            </a:r>
            <a:r>
              <a:rPr lang="zh-CN" altLang="en-US" dirty="0">
                <a:cs typeface="Times New Roman" panose="02020603050405020304" pitchFamily="18" charset="0"/>
              </a:rPr>
              <a:t>程序运行时，启动函数的作用基本相同</a:t>
            </a:r>
          </a:p>
          <a:p>
            <a:pPr lvl="1">
              <a:lnSpc>
                <a:spcPct val="120000"/>
              </a:lnSpc>
            </a:pPr>
            <a:r>
              <a:rPr lang="zh-CN" altLang="en-US" dirty="0">
                <a:cs typeface="Times New Roman" panose="02020603050405020304" pitchFamily="18" charset="0"/>
              </a:rPr>
              <a:t>检索指向新进程的</a:t>
            </a: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命令行指针</a:t>
            </a:r>
          </a:p>
          <a:p>
            <a:pPr lvl="1">
              <a:lnSpc>
                <a:spcPct val="120000"/>
              </a:lnSpc>
            </a:pPr>
            <a:r>
              <a:rPr lang="zh-CN" altLang="en-US" dirty="0">
                <a:cs typeface="Times New Roman" panose="02020603050405020304" pitchFamily="18" charset="0"/>
              </a:rPr>
              <a:t>检索指向新进程的</a:t>
            </a: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环境变量指针</a:t>
            </a:r>
          </a:p>
          <a:p>
            <a:pPr lvl="1"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全局变量</a:t>
            </a:r>
            <a:r>
              <a:rPr lang="zh-CN" altLang="en-US" dirty="0">
                <a:cs typeface="Times New Roman" panose="02020603050405020304" pitchFamily="18" charset="0"/>
              </a:rPr>
              <a:t>初始化</a:t>
            </a:r>
          </a:p>
          <a:p>
            <a:pPr lvl="1"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内存栈</a:t>
            </a:r>
            <a:r>
              <a:rPr lang="zh-CN" altLang="en-US" dirty="0">
                <a:cs typeface="Times New Roman" panose="02020603050405020304" pitchFamily="18" charset="0"/>
              </a:rPr>
              <a:t>初始化</a:t>
            </a:r>
          </a:p>
        </p:txBody>
      </p:sp>
    </p:spTree>
    <p:extLst>
      <p:ext uri="{BB962C8B-B14F-4D97-AF65-F5344CB8AC3E}">
        <p14:creationId xmlns:p14="http://schemas.microsoft.com/office/powerpoint/2010/main" val="28188123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851376-AC25-49D8-8095-9C602297E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启动函数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E46FF1-3D79-47D8-ABC1-BBD648268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cs typeface="Times New Roman" panose="02020603050405020304" pitchFamily="18" charset="0"/>
              </a:rPr>
              <a:t>当所有的初始化操作完成后，启动函数就会调用应用程序的进入点函数</a:t>
            </a:r>
            <a:r>
              <a:rPr lang="en-US" altLang="zh-CN" sz="2800" dirty="0">
                <a:cs typeface="Times New Roman" panose="02020603050405020304" pitchFamily="18" charset="0"/>
              </a:rPr>
              <a:t>(main</a:t>
            </a:r>
            <a:r>
              <a:rPr lang="zh-CN" altLang="en-US" sz="2800" dirty="0">
                <a:cs typeface="Times New Roman" panose="02020603050405020304" pitchFamily="18" charset="0"/>
              </a:rPr>
              <a:t>和</a:t>
            </a:r>
            <a:r>
              <a:rPr lang="en-US" altLang="zh-CN" sz="2800" dirty="0" err="1">
                <a:cs typeface="Times New Roman" panose="02020603050405020304" pitchFamily="18" charset="0"/>
              </a:rPr>
              <a:t>WinMain</a:t>
            </a:r>
            <a:r>
              <a:rPr lang="en-US" altLang="zh-CN" sz="2800" dirty="0">
                <a:cs typeface="Times New Roman" panose="02020603050405020304" pitchFamily="18" charset="0"/>
              </a:rPr>
              <a:t> )</a:t>
            </a:r>
            <a:r>
              <a:rPr lang="zh-CN" altLang="en-US" sz="2800" dirty="0">
                <a:cs typeface="Times New Roman" panose="02020603050405020304" pitchFamily="18" charset="0"/>
              </a:rPr>
              <a:t>。</a:t>
            </a:r>
          </a:p>
          <a:p>
            <a:r>
              <a:rPr lang="zh-CN" altLang="en-US" sz="2800" dirty="0">
                <a:cs typeface="Times New Roman" panose="02020603050405020304" pitchFamily="18" charset="0"/>
              </a:rPr>
              <a:t>调用</a:t>
            </a:r>
            <a:r>
              <a:rPr lang="en-US" altLang="zh-CN" sz="2800" dirty="0" err="1">
                <a:solidFill>
                  <a:srgbClr val="FF0000"/>
                </a:solidFill>
                <a:cs typeface="Times New Roman" panose="02020603050405020304" pitchFamily="18" charset="0"/>
              </a:rPr>
              <a:t>WinMain</a:t>
            </a:r>
            <a:r>
              <a:rPr lang="zh-CN" altLang="en-US" sz="2800" dirty="0">
                <a:cs typeface="Times New Roman" panose="02020603050405020304" pitchFamily="18" charset="0"/>
              </a:rPr>
              <a:t>函数的示例</a:t>
            </a:r>
          </a:p>
          <a:p>
            <a:endParaRPr lang="zh-CN" altLang="en-US" sz="2800" dirty="0"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7A7AD5-0379-416C-99EB-B27B5321E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189" y="4292749"/>
            <a:ext cx="8052045" cy="148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33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2132B1-5E42-4CD8-B015-65A39D75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启动函数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87BAF5C-20D9-4251-9742-B8C608FC51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051" y="1867584"/>
            <a:ext cx="9677897" cy="426741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AA081AD-95D4-4583-A1D7-E76A1BBF6454}"/>
              </a:ext>
            </a:extLst>
          </p:cNvPr>
          <p:cNvSpPr/>
          <p:nvPr/>
        </p:nvSpPr>
        <p:spPr>
          <a:xfrm>
            <a:off x="2735109" y="2188786"/>
            <a:ext cx="68865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masm32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链接器程序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link.exe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的启动函数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5530108-129B-47F0-B87D-D13A57BB0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639" y="3898121"/>
            <a:ext cx="3968954" cy="2248016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F1F907C3-15DD-4783-9106-006FDE62710A}"/>
              </a:ext>
            </a:extLst>
          </p:cNvPr>
          <p:cNvSpPr/>
          <p:nvPr/>
        </p:nvSpPr>
        <p:spPr>
          <a:xfrm>
            <a:off x="6953839" y="4496587"/>
            <a:ext cx="1102936" cy="4147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62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ED01C0-8467-4F2B-ACD0-5DF252F78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C29346-ED5A-4D98-9918-782E0E0B6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逆向分析</a:t>
            </a:r>
            <a:r>
              <a:rPr lang="en-US" altLang="zh-CN" dirty="0"/>
              <a:t>game.exe</a:t>
            </a:r>
            <a:r>
              <a:rPr lang="zh-CN" altLang="en-US" dirty="0"/>
              <a:t>二进制代码的主要逻辑结构和重要数据。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修改</a:t>
            </a:r>
            <a:r>
              <a:rPr lang="en-US" altLang="zh-CN" dirty="0"/>
              <a:t>game.exe</a:t>
            </a:r>
            <a:r>
              <a:rPr lang="zh-CN" altLang="en-US" dirty="0"/>
              <a:t>二进制代码，获得最后通关的</a:t>
            </a:r>
            <a:r>
              <a:rPr lang="en-US" altLang="zh-CN" dirty="0"/>
              <a:t>Flag</a:t>
            </a:r>
            <a:r>
              <a:rPr lang="zh-CN" altLang="en-US" dirty="0"/>
              <a:t>信息。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实验报告要说明逆向分析、代码修改的具体过程，以及最后获得的</a:t>
            </a:r>
            <a:r>
              <a:rPr lang="en-US" altLang="zh-CN" dirty="0"/>
              <a:t>Flag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43267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86FCEA-14E4-46CD-9D6B-4F3D42628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启动函数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C94B14D-8518-4CE4-AA37-A677D08A11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5663" y="2223158"/>
            <a:ext cx="7940675" cy="3077780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8A53C65B-83FA-42FB-88BF-E28A8F29394D}"/>
              </a:ext>
            </a:extLst>
          </p:cNvPr>
          <p:cNvSpPr/>
          <p:nvPr/>
        </p:nvSpPr>
        <p:spPr>
          <a:xfrm>
            <a:off x="6755877" y="4025245"/>
            <a:ext cx="1885361" cy="556182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5856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69C6E8-9DFE-4942-9BA8-D30F3C4E3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启动函数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E2E4385-792B-47A5-8267-D911DD1E71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1633" y="2482862"/>
            <a:ext cx="8628734" cy="2390795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9C724B5D-D979-46B7-814D-C02D0A72F71F}"/>
              </a:ext>
            </a:extLst>
          </p:cNvPr>
          <p:cNvSpPr/>
          <p:nvPr/>
        </p:nvSpPr>
        <p:spPr>
          <a:xfrm>
            <a:off x="8019069" y="3176834"/>
            <a:ext cx="2139885" cy="6410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0730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6CED2C-701A-48F6-90A8-7BE84F2C8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0FFE89-9407-4406-B04B-E3760EA82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cs typeface="Times New Roman" panose="02020603050405020304" pitchFamily="18" charset="0"/>
              </a:rPr>
              <a:t>程序通过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CALL</a:t>
            </a:r>
            <a:r>
              <a:rPr lang="zh-CN" altLang="en-US" dirty="0">
                <a:cs typeface="Times New Roman" panose="02020603050405020304" pitchFamily="18" charset="0"/>
              </a:rPr>
              <a:t>指令来调用函数，在函数执行结束后，通过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RET</a:t>
            </a:r>
            <a:r>
              <a:rPr lang="zh-CN" altLang="en-US" dirty="0">
                <a:cs typeface="Times New Roman" panose="02020603050405020304" pitchFamily="18" charset="0"/>
              </a:rPr>
              <a:t>指令返回调用程序继续执行</a:t>
            </a:r>
            <a:endParaRPr lang="en-US" altLang="zh-CN" dirty="0">
              <a:cs typeface="Times New Roman" panose="02020603050405020304" pitchFamily="18" charset="0"/>
            </a:endParaRPr>
          </a:p>
          <a:p>
            <a:endParaRPr lang="zh-CN" altLang="en-US" dirty="0"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C68BB4-75FD-4D0E-9E10-81ED681F1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444" y="4673427"/>
            <a:ext cx="6812163" cy="1547986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E1878843-238A-4A21-8B0F-E04F785CD4F3}"/>
              </a:ext>
            </a:extLst>
          </p:cNvPr>
          <p:cNvSpPr/>
          <p:nvPr/>
        </p:nvSpPr>
        <p:spPr>
          <a:xfrm>
            <a:off x="6821864" y="5533535"/>
            <a:ext cx="1432874" cy="5481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1517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C77527-9773-4332-8AB7-CFED4BD8D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83D75A-F0B2-470D-9C25-41002E09C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C++</a:t>
            </a:r>
            <a:r>
              <a:rPr lang="zh-CN" altLang="en-US" dirty="0"/>
              <a:t> 函数定义</a:t>
            </a:r>
            <a:endParaRPr lang="en-US" altLang="zh-CN" dirty="0"/>
          </a:p>
          <a:p>
            <a:r>
              <a:rPr lang="en-US" altLang="zh-CN" dirty="0" err="1">
                <a:solidFill>
                  <a:srgbClr val="00B050"/>
                </a:solidFill>
              </a:rPr>
              <a:t>return_type</a:t>
            </a:r>
            <a:r>
              <a:rPr lang="en-US" altLang="zh-CN" dirty="0">
                <a:solidFill>
                  <a:srgbClr val="00B050"/>
                </a:solidFill>
              </a:rPr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function_name</a:t>
            </a:r>
            <a:r>
              <a:rPr lang="en-US" altLang="zh-CN" dirty="0"/>
              <a:t>( </a:t>
            </a:r>
            <a:r>
              <a:rPr lang="en-US" altLang="zh-CN" dirty="0">
                <a:solidFill>
                  <a:srgbClr val="0070C0"/>
                </a:solidFill>
              </a:rPr>
              <a:t>parameter list </a:t>
            </a:r>
            <a:r>
              <a:rPr lang="en-US" altLang="zh-CN" dirty="0"/>
              <a:t>) {</a:t>
            </a:r>
          </a:p>
          <a:p>
            <a:pPr marL="800100" lvl="2" indent="0">
              <a:buNone/>
            </a:pPr>
            <a:r>
              <a:rPr lang="en-US" altLang="zh-CN" dirty="0"/>
              <a:t> </a:t>
            </a:r>
            <a:r>
              <a:rPr lang="en-US" altLang="zh-CN" sz="2800" dirty="0">
                <a:solidFill>
                  <a:srgbClr val="7030A0"/>
                </a:solidFill>
              </a:rPr>
              <a:t>body of the function </a:t>
            </a:r>
            <a:endParaRPr lang="en-US" altLang="zh-CN" dirty="0">
              <a:solidFill>
                <a:srgbClr val="7030A0"/>
              </a:solidFill>
            </a:endParaRPr>
          </a:p>
          <a:p>
            <a:pPr marL="400050" lvl="1" indent="0">
              <a:buNone/>
            </a:pPr>
            <a:r>
              <a:rPr lang="en-US" altLang="zh-CN" dirty="0"/>
              <a:t>}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79004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6ED194-98DC-4D77-B656-C32594E5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C6B383-B8FE-40AD-9A38-E4865885C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函数的</a:t>
            </a: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参数</a:t>
            </a:r>
            <a:r>
              <a:rPr lang="zh-CN" altLang="en-US" dirty="0">
                <a:cs typeface="Times New Roman" panose="02020603050405020304" pitchFamily="18" charset="0"/>
              </a:rPr>
              <a:t>如何传递、局部变量如何定义、函数如何返回</a:t>
            </a:r>
            <a:r>
              <a:rPr lang="en-US" altLang="zh-CN" dirty="0">
                <a:cs typeface="Times New Roman" panose="02020603050405020304" pitchFamily="18" charset="0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CALL</a:t>
            </a:r>
            <a:r>
              <a:rPr lang="zh-CN" altLang="en-US" dirty="0">
                <a:cs typeface="Times New Roman" panose="02020603050405020304" pitchFamily="18" charset="0"/>
              </a:rPr>
              <a:t>指令的操作数就是所调用函数的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cs typeface="Times New Roman" panose="02020603050405020304" pitchFamily="18" charset="0"/>
              </a:rPr>
              <a:t>地址</a:t>
            </a:r>
            <a:r>
              <a:rPr lang="zh-CN" altLang="en-US" dirty="0">
                <a:cs typeface="Times New Roman" panose="02020603050405020304" pitchFamily="18" charset="0"/>
              </a:rPr>
              <a:t>或者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cs typeface="Times New Roman" panose="02020603050405020304" pitchFamily="18" charset="0"/>
              </a:rPr>
              <a:t>相对地址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cs typeface="Times New Roman" panose="02020603050405020304" pitchFamily="18" charset="0"/>
              </a:rPr>
              <a:t>(MASM32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cs typeface="Times New Roman" panose="02020603050405020304" pitchFamily="18" charset="0"/>
              </a:rPr>
              <a:t>的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cs typeface="Times New Roman" panose="02020603050405020304" pitchFamily="18" charset="0"/>
              </a:rPr>
              <a:t>link.exe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cs typeface="Times New Roman" panose="02020603050405020304" pitchFamily="18" charset="0"/>
              </a:rPr>
              <a:t>程序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cs typeface="Times New Roman" panose="02020603050405020304" pitchFamily="18" charset="0"/>
              </a:rPr>
              <a:t>)</a:t>
            </a:r>
            <a:endParaRPr lang="zh-CN" altLang="en-US" dirty="0">
              <a:solidFill>
                <a:schemeClr val="accent6">
                  <a:lumMod val="75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D008C4-BCF2-40BA-B5C7-F042B351D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5222875"/>
            <a:ext cx="9144000" cy="1308100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0B1F9566-1535-43C9-97B2-C09CCEBC04FE}"/>
              </a:ext>
            </a:extLst>
          </p:cNvPr>
          <p:cNvSpPr/>
          <p:nvPr/>
        </p:nvSpPr>
        <p:spPr>
          <a:xfrm>
            <a:off x="2702352" y="5876925"/>
            <a:ext cx="2432115" cy="654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41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1B0837D-2880-4794-8B5B-9BE36792693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24000" y="635001"/>
            <a:ext cx="9118600" cy="3591121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如下图所示，指令“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call _main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”的二进制编码是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E8 AE 66 FA FF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，该指令所在的内存地址是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0046744Dh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，则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_main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函数的入口地址是</a:t>
            </a:r>
            <a:r>
              <a:rPr lang="zh-CN" altLang="en-US" sz="2600" dirty="0">
                <a:solidFill>
                  <a:srgbClr val="639EF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 </a:t>
            </a:r>
            <a:r>
              <a:rPr lang="en-US" altLang="zh-CN" sz="2600" dirty="0">
                <a:solidFill>
                  <a:srgbClr val="639EF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[</a:t>
            </a:r>
            <a:r>
              <a:rPr lang="zh-CN" altLang="en-US" sz="2600" dirty="0">
                <a:solidFill>
                  <a:srgbClr val="639EF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填空</a:t>
            </a:r>
            <a:r>
              <a:rPr lang="en-US" altLang="zh-CN" sz="2600" dirty="0">
                <a:solidFill>
                  <a:srgbClr val="639EF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1]. </a:t>
            </a:r>
            <a:endParaRPr lang="en-US" altLang="zh-CN" sz="26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  <a:p>
            <a:r>
              <a:rPr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注意：内存地址的书写格式，例如</a:t>
            </a:r>
            <a:r>
              <a:rPr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0046744Dh</a:t>
            </a:r>
            <a:r>
              <a:rPr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，可以写成</a:t>
            </a:r>
            <a:r>
              <a:rPr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0046744D</a:t>
            </a:r>
            <a:r>
              <a:rPr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、</a:t>
            </a:r>
            <a:r>
              <a:rPr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0046744dh</a:t>
            </a:r>
            <a:r>
              <a:rPr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、</a:t>
            </a:r>
            <a:r>
              <a:rPr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0046744d</a:t>
            </a:r>
            <a:r>
              <a:rPr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，都是正确的。</a:t>
            </a:r>
            <a:r>
              <a:rPr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32</a:t>
            </a:r>
            <a:r>
              <a:rPr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位的内存地址要保证</a:t>
            </a:r>
            <a:r>
              <a:rPr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8</a:t>
            </a:r>
            <a:r>
              <a:rPr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个有效字符，字符之间不加空格。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 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F277FD6-6418-4A96-874F-EA8B8EE0825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8A96440-5D97-4ECE-A36E-490612EBDB2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524000" y="5849303"/>
            <a:ext cx="9144000" cy="36576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 anchorCtr="1">
            <a:no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正常使用填空题需</a:t>
            </a:r>
            <a:r>
              <a:rPr lang="en-US" altLang="zh-CN" sz="1200">
                <a:solidFill>
                  <a:srgbClr val="F84F4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以上版本雨课堂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94BB703-00B1-465E-8049-69CFA8FB91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24000" y="4289621"/>
            <a:ext cx="9144000" cy="130810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BB4E6E6B-8446-4683-80BD-A6C850DA155D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8" name="TitleBackground">
              <a:extLst>
                <a:ext uri="{FF2B5EF4-FFF2-40B4-BE49-F238E27FC236}">
                  <a16:creationId xmlns:a16="http://schemas.microsoft.com/office/drawing/2014/main" id="{BFDEF0DB-EE15-4246-B81D-4BB66D65C81D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ColorBlock">
              <a:extLst>
                <a:ext uri="{FF2B5EF4-FFF2-40B4-BE49-F238E27FC236}">
                  <a16:creationId xmlns:a16="http://schemas.microsoft.com/office/drawing/2014/main" id="{EFE8238C-8D02-4D99-8B33-4F59FAA9756D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TypeText">
              <a:extLst>
                <a:ext uri="{FF2B5EF4-FFF2-40B4-BE49-F238E27FC236}">
                  <a16:creationId xmlns:a16="http://schemas.microsoft.com/office/drawing/2014/main" id="{343E1C73-981F-4BD7-984E-F70DCA2E52BA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填空题</a:t>
              </a:r>
            </a:p>
          </p:txBody>
        </p:sp>
        <p:sp>
          <p:nvSpPr>
            <p:cNvPr id="11" name="TipText">
              <a:extLst>
                <a:ext uri="{FF2B5EF4-FFF2-40B4-BE49-F238E27FC236}">
                  <a16:creationId xmlns:a16="http://schemas.microsoft.com/office/drawing/2014/main" id="{3CC5AE66-6F03-49C8-BD1D-D307DEFCE420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42DFF1DC-09E0-4E39-87A4-1B30CA2F6344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58243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E93C2F-C02F-4E6A-B636-475CE4FA1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241EBB-BC6A-4A05-AE59-CC9FE3B01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zh-CN" altLang="en-US" sz="2400" kern="0" dirty="0">
                <a:cs typeface="Times New Roman" panose="02020603050405020304" pitchFamily="18" charset="0"/>
              </a:rPr>
              <a:t>栈是一种</a:t>
            </a:r>
            <a:r>
              <a:rPr lang="zh-CN" altLang="en-US" sz="2400" kern="0" dirty="0">
                <a:solidFill>
                  <a:srgbClr val="FF0000"/>
                </a:solidFill>
                <a:cs typeface="Times New Roman" panose="02020603050405020304" pitchFamily="18" charset="0"/>
              </a:rPr>
              <a:t>后入先出</a:t>
            </a:r>
            <a:r>
              <a:rPr lang="zh-CN" altLang="en-US" sz="2400" kern="0" dirty="0">
                <a:cs typeface="Times New Roman" panose="02020603050405020304" pitchFamily="18" charset="0"/>
              </a:rPr>
              <a:t>的数据存储结构</a:t>
            </a:r>
          </a:p>
          <a:p>
            <a:pPr lvl="0">
              <a:defRPr/>
            </a:pPr>
            <a:r>
              <a:rPr lang="zh-CN" altLang="en-US" sz="2400" kern="0" dirty="0">
                <a:cs typeface="Times New Roman" panose="02020603050405020304" pitchFamily="18" charset="0"/>
              </a:rPr>
              <a:t>函数的</a:t>
            </a:r>
            <a:r>
              <a:rPr lang="zh-CN" altLang="en-US" sz="2400" kern="0" dirty="0">
                <a:solidFill>
                  <a:srgbClr val="FF0000"/>
                </a:solidFill>
                <a:cs typeface="Times New Roman" panose="02020603050405020304" pitchFamily="18" charset="0"/>
              </a:rPr>
              <a:t>参数</a:t>
            </a:r>
            <a:r>
              <a:rPr lang="zh-CN" altLang="en-US" sz="2400" kern="0" dirty="0">
                <a:cs typeface="Times New Roman" panose="02020603050405020304" pitchFamily="18" charset="0"/>
              </a:rPr>
              <a:t>、</a:t>
            </a:r>
            <a:r>
              <a:rPr lang="zh-CN" altLang="en-US" sz="2400" kern="0" dirty="0">
                <a:solidFill>
                  <a:srgbClr val="FF0000"/>
                </a:solidFill>
                <a:cs typeface="Times New Roman" panose="02020603050405020304" pitchFamily="18" charset="0"/>
              </a:rPr>
              <a:t>局部变量</a:t>
            </a:r>
            <a:r>
              <a:rPr lang="zh-CN" altLang="en-US" sz="2400" kern="0" dirty="0">
                <a:cs typeface="Times New Roman" panose="02020603050405020304" pitchFamily="18" charset="0"/>
              </a:rPr>
              <a:t>、</a:t>
            </a:r>
            <a:r>
              <a:rPr lang="zh-CN" altLang="en-US" sz="2400" kern="0" dirty="0">
                <a:solidFill>
                  <a:srgbClr val="FF0000"/>
                </a:solidFill>
                <a:cs typeface="Times New Roman" panose="02020603050405020304" pitchFamily="18" charset="0"/>
              </a:rPr>
              <a:t>返回地址</a:t>
            </a:r>
            <a:r>
              <a:rPr lang="zh-CN" altLang="en-US" sz="2400" kern="0" dirty="0">
                <a:cs typeface="Times New Roman" panose="02020603050405020304" pitchFamily="18" charset="0"/>
              </a:rPr>
              <a:t>等被存储在栈中</a:t>
            </a:r>
          </a:p>
          <a:p>
            <a:pPr lvl="0">
              <a:defRPr/>
            </a:pPr>
            <a:r>
              <a:rPr lang="en-US" altLang="zh-CN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ESP</a:t>
            </a:r>
            <a:r>
              <a:rPr lang="en-US" altLang="zh-CN" sz="2400" dirty="0">
                <a:cs typeface="Times New Roman" panose="02020603050405020304" pitchFamily="18" charset="0"/>
              </a:rPr>
              <a:t> (Extended Stack Pointer) </a:t>
            </a:r>
            <a:r>
              <a:rPr lang="zh-CN" altLang="en-US" sz="2400" kern="0" dirty="0">
                <a:cs typeface="Times New Roman" panose="02020603050405020304" pitchFamily="18" charset="0"/>
              </a:rPr>
              <a:t>存储栈顶的内存地址</a:t>
            </a:r>
          </a:p>
          <a:p>
            <a:pPr lvl="0">
              <a:defRPr/>
            </a:pPr>
            <a:r>
              <a:rPr lang="en-US" altLang="zh-CN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EBP</a:t>
            </a:r>
            <a:r>
              <a:rPr lang="en-US" altLang="zh-CN" sz="2400" dirty="0">
                <a:cs typeface="Times New Roman" panose="02020603050405020304" pitchFamily="18" charset="0"/>
              </a:rPr>
              <a:t> (Extended Base Pointer) </a:t>
            </a:r>
            <a:r>
              <a:rPr lang="zh-CN" altLang="en-US" sz="2400" kern="0" dirty="0">
                <a:cs typeface="Times New Roman" panose="02020603050405020304" pitchFamily="18" charset="0"/>
              </a:rPr>
              <a:t>存储栈底的内存地址</a:t>
            </a:r>
          </a:p>
          <a:p>
            <a:pPr lvl="0">
              <a:defRPr/>
            </a:pPr>
            <a:r>
              <a:rPr lang="en-US" altLang="zh-CN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PUSH</a:t>
            </a:r>
            <a:r>
              <a:rPr lang="zh-CN" altLang="en-US" sz="2400" kern="0" dirty="0">
                <a:cs typeface="Times New Roman" panose="02020603050405020304" pitchFamily="18" charset="0"/>
              </a:rPr>
              <a:t>指令将数据压入栈顶</a:t>
            </a:r>
          </a:p>
          <a:p>
            <a:pPr lvl="0">
              <a:defRPr/>
            </a:pPr>
            <a:r>
              <a:rPr lang="en-US" altLang="zh-CN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POP</a:t>
            </a:r>
            <a:r>
              <a:rPr lang="zh-CN" altLang="en-US" sz="2400" kern="0" dirty="0">
                <a:cs typeface="Times New Roman" panose="02020603050405020304" pitchFamily="18" charset="0"/>
              </a:rPr>
              <a:t>指令从栈顶取出数据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8733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ED31E7F-B920-46EC-8E9C-925CB541BD0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778000" y="635000"/>
            <a:ext cx="8762999" cy="300767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如下图所示，指令“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PUSH OFFSET 00403000</a:t>
            </a:r>
            <a:r>
              <a:rPr lang="zh-CN" altLang="en-US" sz="2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”执行之前，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ESP</a:t>
            </a:r>
            <a:r>
              <a:rPr lang="zh-CN" altLang="en-US" sz="2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的值是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0019FF74</a:t>
            </a:r>
            <a:r>
              <a:rPr lang="zh-CN" altLang="en-US" sz="2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。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PUSH</a:t>
            </a:r>
            <a:r>
              <a:rPr lang="zh-CN" altLang="en-US" sz="2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指令执行之后，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ESP</a:t>
            </a:r>
            <a:r>
              <a:rPr lang="zh-CN" altLang="en-US" sz="2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的值是</a:t>
            </a:r>
            <a:r>
              <a:rPr lang="en-US" altLang="zh-CN" sz="2600" dirty="0">
                <a:solidFill>
                  <a:srgbClr val="639EF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[</a:t>
            </a:r>
            <a:r>
              <a:rPr lang="zh-CN" altLang="en-US" sz="2600" dirty="0">
                <a:solidFill>
                  <a:srgbClr val="639EF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填空</a:t>
            </a:r>
            <a:r>
              <a:rPr lang="en-US" altLang="zh-CN" sz="2600" dirty="0">
                <a:solidFill>
                  <a:srgbClr val="639EF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1]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 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。</a:t>
            </a:r>
            <a:endParaRPr lang="en-US" altLang="zh-CN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  <a:p>
            <a:r>
              <a:rPr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注意：</a:t>
            </a:r>
            <a:r>
              <a:rPr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32</a:t>
            </a:r>
            <a:r>
              <a:rPr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位的内存地址要保证</a:t>
            </a:r>
            <a:r>
              <a:rPr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8</a:t>
            </a:r>
            <a:r>
              <a:rPr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个有效字符，字符之间不加空格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AC585321-C5DE-4CCA-AB5D-E73FB20582D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D6F6C27-D375-49C3-884B-17E2A20D273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524000" y="5849303"/>
            <a:ext cx="9144000" cy="36576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 anchorCtr="1">
            <a:no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正常使用填空题需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29F197E-C896-4AB5-AC75-DF0D0D6B6BC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19638" y="3673268"/>
            <a:ext cx="4121362" cy="19432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8E88206-B334-45B9-919F-A108C21F37D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78001" y="3673268"/>
            <a:ext cx="4496031" cy="2152761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D1401AC9-5A9A-4885-9AAC-915C1622BAF4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8" name="TitleBackground">
              <a:extLst>
                <a:ext uri="{FF2B5EF4-FFF2-40B4-BE49-F238E27FC236}">
                  <a16:creationId xmlns:a16="http://schemas.microsoft.com/office/drawing/2014/main" id="{B8372425-2EFD-41AF-BF34-895E1189C974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ColorBlock">
              <a:extLst>
                <a:ext uri="{FF2B5EF4-FFF2-40B4-BE49-F238E27FC236}">
                  <a16:creationId xmlns:a16="http://schemas.microsoft.com/office/drawing/2014/main" id="{9DEB9B78-66BB-46AB-84FB-36E724B7F913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ypeText">
              <a:extLst>
                <a:ext uri="{FF2B5EF4-FFF2-40B4-BE49-F238E27FC236}">
                  <a16:creationId xmlns:a16="http://schemas.microsoft.com/office/drawing/2014/main" id="{1881F1DC-E579-44E8-BFB5-01265EC05793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填空题</a:t>
              </a:r>
            </a:p>
          </p:txBody>
        </p:sp>
        <p:sp>
          <p:nvSpPr>
            <p:cNvPr id="11" name="TipText">
              <a:extLst>
                <a:ext uri="{FF2B5EF4-FFF2-40B4-BE49-F238E27FC236}">
                  <a16:creationId xmlns:a16="http://schemas.microsoft.com/office/drawing/2014/main" id="{2B7E8BF6-2D73-497C-8A24-E43580B8E3BF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1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1096A5C1-BF79-4761-B10C-66F6109526CB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108652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67A05A3-7D7D-4849-88E0-3ED6BA391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427" y="1956575"/>
            <a:ext cx="9144000" cy="2769397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57C55C09-A706-47A5-A7A8-726558B2E072}"/>
              </a:ext>
            </a:extLst>
          </p:cNvPr>
          <p:cNvSpPr/>
          <p:nvPr/>
        </p:nvSpPr>
        <p:spPr>
          <a:xfrm>
            <a:off x="6352096" y="2617509"/>
            <a:ext cx="1941921" cy="377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E906DCDC-94E1-4B31-BA1A-143698E40899}"/>
              </a:ext>
            </a:extLst>
          </p:cNvPr>
          <p:cNvSpPr/>
          <p:nvPr/>
        </p:nvSpPr>
        <p:spPr>
          <a:xfrm>
            <a:off x="6352096" y="4044099"/>
            <a:ext cx="1941921" cy="377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9911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566A9D-803E-4647-8274-3141F9730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函数的调用过程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8D669F-056D-4315-BD0B-10D72A040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5189" y="1775007"/>
            <a:ext cx="7940675" cy="4092575"/>
          </a:xfrm>
        </p:spPr>
        <p:txBody>
          <a:bodyPr>
            <a:normAutofit lnSpcReduction="10000"/>
          </a:bodyPr>
          <a:lstStyle/>
          <a:p>
            <a:r>
              <a:rPr lang="zh-CN" altLang="en-US" dirty="0">
                <a:cs typeface="Times New Roman" panose="02020603050405020304" pitchFamily="18" charset="0"/>
              </a:rPr>
              <a:t>使用</a:t>
            </a:r>
            <a:r>
              <a:rPr lang="en-US" altLang="zh-CN" dirty="0">
                <a:cs typeface="Times New Roman" panose="02020603050405020304" pitchFamily="18" charset="0"/>
              </a:rPr>
              <a:t>push</a:t>
            </a:r>
            <a:r>
              <a:rPr lang="zh-CN" altLang="en-US" dirty="0">
                <a:cs typeface="Times New Roman" panose="02020603050405020304" pitchFamily="18" charset="0"/>
              </a:rPr>
              <a:t>指令将</a:t>
            </a: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参数</a:t>
            </a:r>
            <a:r>
              <a:rPr lang="zh-CN" altLang="en-US" dirty="0">
                <a:cs typeface="Times New Roman" panose="02020603050405020304" pitchFamily="18" charset="0"/>
              </a:rPr>
              <a:t>压入栈中。</a:t>
            </a:r>
          </a:p>
          <a:p>
            <a:r>
              <a:rPr lang="en-US" altLang="zh-CN" dirty="0">
                <a:cs typeface="Times New Roman" panose="02020603050405020304" pitchFamily="18" charset="0"/>
              </a:rPr>
              <a:t>call </a:t>
            </a:r>
            <a:r>
              <a:rPr lang="en-US" altLang="zh-CN" dirty="0" err="1">
                <a:cs typeface="Times New Roman" panose="02020603050405020304" pitchFamily="18" charset="0"/>
              </a:rPr>
              <a:t>memory_location</a:t>
            </a:r>
            <a:r>
              <a:rPr lang="en-US" altLang="zh-CN" dirty="0"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en-US" altLang="zh-CN" dirty="0">
                <a:cs typeface="Times New Roman" panose="02020603050405020304" pitchFamily="18" charset="0"/>
              </a:rPr>
              <a:t>call</a:t>
            </a:r>
            <a:r>
              <a:rPr lang="zh-CN" altLang="en-US" dirty="0">
                <a:cs typeface="Times New Roman" panose="02020603050405020304" pitchFamily="18" charset="0"/>
              </a:rPr>
              <a:t>的返回地址压入栈中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cs typeface="Times New Roman" panose="02020603050405020304" pitchFamily="18" charset="0"/>
              </a:rPr>
              <a:t>EIP</a:t>
            </a:r>
            <a:r>
              <a:rPr lang="zh-CN" altLang="en-US" dirty="0">
                <a:cs typeface="Times New Roman" panose="02020603050405020304" pitchFamily="18" charset="0"/>
              </a:rPr>
              <a:t>的值被设为</a:t>
            </a:r>
            <a:r>
              <a:rPr lang="en-US" altLang="zh-CN" dirty="0" err="1">
                <a:cs typeface="Times New Roman" panose="02020603050405020304" pitchFamily="18" charset="0"/>
              </a:rPr>
              <a:t>memory_location</a:t>
            </a:r>
            <a:endParaRPr lang="en-US" altLang="zh-CN" dirty="0">
              <a:cs typeface="Times New Roman" panose="02020603050405020304" pitchFamily="18" charset="0"/>
            </a:endParaRPr>
          </a:p>
          <a:p>
            <a:r>
              <a:rPr lang="en-US" altLang="zh-CN" dirty="0">
                <a:cs typeface="Times New Roman" panose="02020603050405020304" pitchFamily="18" charset="0"/>
              </a:rPr>
              <a:t>push </a:t>
            </a:r>
            <a:r>
              <a:rPr lang="en-US" altLang="zh-CN" dirty="0" err="1">
                <a:cs typeface="Times New Roman" panose="02020603050405020304" pitchFamily="18" charset="0"/>
              </a:rPr>
              <a:t>ebp</a:t>
            </a:r>
            <a:r>
              <a:rPr lang="zh-CN" altLang="en-US" dirty="0"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cs typeface="Times New Roman" panose="02020603050405020304" pitchFamily="18" charset="0"/>
              </a:rPr>
              <a:t>mov </a:t>
            </a:r>
            <a:r>
              <a:rPr lang="en-US" altLang="zh-CN" dirty="0" err="1">
                <a:cs typeface="Times New Roman" panose="02020603050405020304" pitchFamily="18" charset="0"/>
              </a:rPr>
              <a:t>ebp</a:t>
            </a:r>
            <a:r>
              <a:rPr lang="zh-CN" altLang="en-US" dirty="0">
                <a:cs typeface="Times New Roman" panose="02020603050405020304" pitchFamily="18" charset="0"/>
              </a:rPr>
              <a:t>，</a:t>
            </a:r>
            <a:r>
              <a:rPr lang="en-US" altLang="zh-CN" dirty="0" err="1">
                <a:cs typeface="Times New Roman" panose="02020603050405020304" pitchFamily="18" charset="0"/>
              </a:rPr>
              <a:t>esp</a:t>
            </a:r>
            <a:r>
              <a:rPr lang="zh-CN" altLang="en-US" dirty="0"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cs typeface="Times New Roman" panose="02020603050405020304" pitchFamily="18" charset="0"/>
              </a:rPr>
              <a:t>add </a:t>
            </a:r>
            <a:r>
              <a:rPr lang="en-US" altLang="zh-CN" dirty="0" err="1">
                <a:cs typeface="Times New Roman" panose="02020603050405020304" pitchFamily="18" charset="0"/>
              </a:rPr>
              <a:t>esp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cs typeface="Times New Roman" panose="02020603050405020304" pitchFamily="18" charset="0"/>
              </a:rPr>
              <a:t>在栈中分配局部变量的空间</a:t>
            </a:r>
          </a:p>
          <a:p>
            <a:endParaRPr lang="zh-CN" alt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345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4727" y="2337582"/>
            <a:ext cx="6400800" cy="1143000"/>
          </a:xfrm>
        </p:spPr>
        <p:txBody>
          <a:bodyPr/>
          <a:lstStyle/>
          <a:p>
            <a:pPr algn="ctr"/>
            <a:r>
              <a:rPr lang="en-US" altLang="zh-CN" dirty="0"/>
              <a:t>IDA Pro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76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A8980C-3040-41F9-AEAE-42BB08936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保存返回地址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4B4506A-1694-4777-B6DC-7FC807E458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59863"/>
            <a:ext cx="10515600" cy="3282862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20673780-4BE0-4A66-850C-8C51028B5733}"/>
              </a:ext>
            </a:extLst>
          </p:cNvPr>
          <p:cNvSpPr/>
          <p:nvPr/>
        </p:nvSpPr>
        <p:spPr>
          <a:xfrm>
            <a:off x="2843754" y="2762054"/>
            <a:ext cx="1941921" cy="377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84B73144-96C0-45F9-9D9C-018789D12362}"/>
              </a:ext>
            </a:extLst>
          </p:cNvPr>
          <p:cNvSpPr/>
          <p:nvPr/>
        </p:nvSpPr>
        <p:spPr>
          <a:xfrm>
            <a:off x="6823437" y="4875230"/>
            <a:ext cx="2260861" cy="4886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0266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B3B42A-C5D1-49A7-9871-C02B25766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局部变量的初始化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B6E5144-771B-4175-949A-B8C600682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2951" y="1927852"/>
            <a:ext cx="7296525" cy="2927500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D2924288-FEEB-45A9-BBE5-458C2D12524C}"/>
              </a:ext>
            </a:extLst>
          </p:cNvPr>
          <p:cNvSpPr/>
          <p:nvPr/>
        </p:nvSpPr>
        <p:spPr>
          <a:xfrm>
            <a:off x="4446309" y="3723588"/>
            <a:ext cx="3044858" cy="8683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08617E9-9540-4E5A-860C-2F82F48FE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950" y="4855352"/>
            <a:ext cx="7233642" cy="1532333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B7380F64-700B-47A4-A9E6-C2A0EC348E36}"/>
              </a:ext>
            </a:extLst>
          </p:cNvPr>
          <p:cNvSpPr/>
          <p:nvPr/>
        </p:nvSpPr>
        <p:spPr>
          <a:xfrm>
            <a:off x="3321364" y="4915990"/>
            <a:ext cx="1502019" cy="8683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49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2181D7-B749-406A-AD15-A67283C84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栈帧（</a:t>
            </a:r>
            <a:r>
              <a:rPr lang="en-US" altLang="zh-CN" dirty="0"/>
              <a:t>Stack Frame</a:t>
            </a:r>
            <a:r>
              <a:rPr lang="zh-CN" altLang="en-US" dirty="0"/>
              <a:t>）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06DBD7F-0FF3-439C-A63A-3A707A7A8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087" y="1825625"/>
            <a:ext cx="462182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5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4E665E-004C-44A6-B6A2-11649A300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栈帧（</a:t>
            </a:r>
            <a:r>
              <a:rPr lang="en-US" altLang="zh-CN" dirty="0"/>
              <a:t>Stack Frame</a:t>
            </a:r>
            <a:r>
              <a:rPr lang="zh-CN" altLang="en-US" dirty="0"/>
              <a:t>）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52DC81C-A1FE-4AE9-8806-CFB69A0EB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692" y="1849439"/>
            <a:ext cx="5365708" cy="451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1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53434E-7DEC-46DF-AF18-17EAA1ECF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函数调用过程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8EEADE-65F0-497C-B251-445782616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执行函数</a:t>
            </a:r>
            <a:endParaRPr lang="en-US" altLang="zh-CN" dirty="0"/>
          </a:p>
          <a:p>
            <a:r>
              <a:rPr lang="zh-CN" altLang="en-US" dirty="0"/>
              <a:t>恢复局部变量的栈空间</a:t>
            </a:r>
            <a:endParaRPr lang="en-US" altLang="zh-CN" dirty="0"/>
          </a:p>
          <a:p>
            <a:r>
              <a:rPr lang="en-US" altLang="zh-CN" dirty="0"/>
              <a:t>ret</a:t>
            </a:r>
            <a:r>
              <a:rPr lang="zh-CN" altLang="en-US" dirty="0"/>
              <a:t>指令从栈中读取返回地址，设置</a:t>
            </a:r>
            <a:r>
              <a:rPr lang="en-US" altLang="zh-CN" dirty="0"/>
              <a:t>EIP</a:t>
            </a:r>
          </a:p>
          <a:p>
            <a:r>
              <a:rPr lang="zh-CN" altLang="en-US" dirty="0"/>
              <a:t>恢复参数占用的栈空间</a:t>
            </a:r>
          </a:p>
        </p:txBody>
      </p:sp>
    </p:spTree>
    <p:extLst>
      <p:ext uri="{BB962C8B-B14F-4D97-AF65-F5344CB8AC3E}">
        <p14:creationId xmlns:p14="http://schemas.microsoft.com/office/powerpoint/2010/main" val="17528534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209CDA-00F8-45EF-AA82-9A08EEDD5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函数的调用过程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016D627-C2C1-4DFE-AAB2-E827F01DE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5663" y="2326065"/>
            <a:ext cx="7940675" cy="17317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945E61A-C27D-4810-A7B3-AD8CD05A9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188" y="4673397"/>
            <a:ext cx="8154186" cy="1586761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7A0001E5-1EF0-41D0-94E0-7593B861835A}"/>
              </a:ext>
            </a:extLst>
          </p:cNvPr>
          <p:cNvSpPr/>
          <p:nvPr/>
        </p:nvSpPr>
        <p:spPr>
          <a:xfrm>
            <a:off x="6212282" y="3195687"/>
            <a:ext cx="1967043" cy="7352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B865E449-5D89-445B-AB27-2B15EB317769}"/>
              </a:ext>
            </a:extLst>
          </p:cNvPr>
          <p:cNvSpPr/>
          <p:nvPr/>
        </p:nvSpPr>
        <p:spPr>
          <a:xfrm>
            <a:off x="6364682" y="5524867"/>
            <a:ext cx="1967043" cy="7352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92B9CA2-4B15-4B5A-B1BA-95F7DDE474DF}"/>
              </a:ext>
            </a:extLst>
          </p:cNvPr>
          <p:cNvSpPr/>
          <p:nvPr/>
        </p:nvSpPr>
        <p:spPr>
          <a:xfrm>
            <a:off x="2538970" y="4451782"/>
            <a:ext cx="1967043" cy="7352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6BFC216-D171-4F2B-A326-915D453647DE}"/>
              </a:ext>
            </a:extLst>
          </p:cNvPr>
          <p:cNvSpPr/>
          <p:nvPr/>
        </p:nvSpPr>
        <p:spPr>
          <a:xfrm>
            <a:off x="2917614" y="2243367"/>
            <a:ext cx="1967043" cy="7352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2534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2000A5-7D91-479D-8D4C-B78C773F8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调用约定（</a:t>
            </a:r>
            <a:r>
              <a:rPr lang="en-US" altLang="zh-CN" dirty="0"/>
              <a:t>Calling Convention</a:t>
            </a:r>
            <a:r>
              <a:rPr lang="zh-CN" altLang="en-US" dirty="0"/>
              <a:t>）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91BAB9C-C392-4874-B117-E4F9379F49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9489" y="2677251"/>
            <a:ext cx="7233022" cy="264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503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C23620-B221-4FFF-8876-CB8AA27C0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Calling Convention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F564D8-06D2-4D7C-AAD8-D0BEB6ECA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在</a:t>
            </a:r>
            <a:r>
              <a:rPr lang="en-US" altLang="zh-CN" dirty="0"/>
              <a:t>x86</a:t>
            </a:r>
            <a:r>
              <a:rPr lang="zh-CN" altLang="en-US" dirty="0"/>
              <a:t>平台，函数所有</a:t>
            </a:r>
            <a:r>
              <a:rPr lang="zh-CN" altLang="en-US" dirty="0">
                <a:solidFill>
                  <a:srgbClr val="FF0000"/>
                </a:solidFill>
              </a:rPr>
              <a:t>参数</a:t>
            </a:r>
            <a:r>
              <a:rPr lang="zh-CN" altLang="en-US" dirty="0"/>
              <a:t>的宽度都是</a:t>
            </a:r>
            <a:r>
              <a:rPr lang="en-US" altLang="zh-CN" dirty="0"/>
              <a:t>32bits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函数的</a:t>
            </a:r>
            <a:r>
              <a:rPr lang="zh-CN" altLang="en-US" dirty="0">
                <a:solidFill>
                  <a:srgbClr val="0070C0"/>
                </a:solidFill>
              </a:rPr>
              <a:t>返回值</a:t>
            </a:r>
            <a:r>
              <a:rPr lang="zh-CN" altLang="en-US" dirty="0"/>
              <a:t>（</a:t>
            </a:r>
            <a:r>
              <a:rPr lang="en-US" altLang="zh-CN" dirty="0"/>
              <a:t>Return values</a:t>
            </a:r>
            <a:r>
              <a:rPr lang="zh-CN" altLang="en-US" dirty="0"/>
              <a:t>）的宽度是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32bits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en-US" dirty="0"/>
              <a:t>存储在</a:t>
            </a:r>
            <a:r>
              <a:rPr lang="en-US" altLang="zh-CN" dirty="0">
                <a:solidFill>
                  <a:srgbClr val="FF0000"/>
                </a:solidFill>
              </a:rPr>
              <a:t>EAX</a:t>
            </a:r>
            <a:r>
              <a:rPr lang="en-US" altLang="zh-CN" dirty="0"/>
              <a:t> </a:t>
            </a:r>
            <a:r>
              <a:rPr lang="zh-CN" altLang="en-US" dirty="0"/>
              <a:t>寄存器中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579486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008199-99D9-47EA-83F4-049E36721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Calling Convention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77EC1A-C994-4D8F-973D-3FE6EE91C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被调函数</a:t>
            </a:r>
            <a:r>
              <a:rPr lang="en-US" altLang="zh-CN" dirty="0" err="1"/>
              <a:t>callee</a:t>
            </a:r>
            <a:r>
              <a:rPr lang="zh-CN" altLang="en-US" dirty="0"/>
              <a:t>和主函数</a:t>
            </a:r>
            <a:r>
              <a:rPr lang="en-US" altLang="zh-CN" dirty="0"/>
              <a:t>caller</a:t>
            </a:r>
            <a:r>
              <a:rPr lang="zh-CN" altLang="en-US" dirty="0"/>
              <a:t>如何传递参数和返回值的约定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VC </a:t>
            </a:r>
            <a:r>
              <a:rPr lang="zh-CN" altLang="en-US" dirty="0"/>
              <a:t>编译器支持以下两种调用约定</a:t>
            </a:r>
            <a:endParaRPr lang="en-US" altLang="zh-CN" dirty="0"/>
          </a:p>
          <a:p>
            <a:pPr lvl="1"/>
            <a:r>
              <a:rPr lang="en-US" altLang="zh-CN" dirty="0"/>
              <a:t>__</a:t>
            </a:r>
            <a:r>
              <a:rPr lang="en-US" altLang="zh-CN" dirty="0" err="1"/>
              <a:t>cdecl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__</a:t>
            </a:r>
            <a:r>
              <a:rPr lang="en-US" altLang="zh-CN" dirty="0" err="1"/>
              <a:t>stdcall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469707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Calling Convention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__</a:t>
            </a:r>
            <a:r>
              <a:rPr lang="en-US" altLang="zh-CN" b="1" dirty="0" err="1"/>
              <a:t>cdecl</a:t>
            </a:r>
            <a:r>
              <a:rPr lang="en-US" altLang="zh-CN" dirty="0"/>
              <a:t> </a:t>
            </a:r>
            <a:r>
              <a:rPr lang="zh-CN" altLang="en-US" dirty="0"/>
              <a:t>是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C </a:t>
            </a:r>
            <a:r>
              <a:rPr lang="en-US" altLang="zh-CN" dirty="0"/>
              <a:t>and</a:t>
            </a:r>
            <a:r>
              <a:rPr lang="en-US" altLang="zh-CN" dirty="0">
                <a:solidFill>
                  <a:srgbClr val="FF0000"/>
                </a:solidFill>
              </a:rPr>
              <a:t> C++ </a:t>
            </a:r>
            <a:r>
              <a:rPr lang="zh-CN" altLang="en-US" dirty="0"/>
              <a:t>程序的标准函数调用</a:t>
            </a:r>
            <a:endParaRPr lang="en-US" altLang="zh-CN" dirty="0"/>
          </a:p>
          <a:p>
            <a:endParaRPr kumimoji="1"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B8391C6-9829-4EB4-A80C-DFB6E0057CD3}"/>
              </a:ext>
            </a:extLst>
          </p:cNvPr>
          <p:cNvGraphicFramePr>
            <a:graphicFrameLocks noGrp="1"/>
          </p:cNvGraphicFramePr>
          <p:nvPr/>
        </p:nvGraphicFramePr>
        <p:xfrm>
          <a:off x="2135188" y="3349624"/>
          <a:ext cx="7940674" cy="2390776"/>
        </p:xfrm>
        <a:graphic>
          <a:graphicData uri="http://schemas.openxmlformats.org/drawingml/2006/table">
            <a:tbl>
              <a:tblPr/>
              <a:tblGrid>
                <a:gridCol w="3970337">
                  <a:extLst>
                    <a:ext uri="{9D8B030D-6E8A-4147-A177-3AD203B41FA5}">
                      <a16:colId xmlns:a16="http://schemas.microsoft.com/office/drawing/2014/main" val="1900125301"/>
                    </a:ext>
                  </a:extLst>
                </a:gridCol>
                <a:gridCol w="3970337">
                  <a:extLst>
                    <a:ext uri="{9D8B030D-6E8A-4147-A177-3AD203B41FA5}">
                      <a16:colId xmlns:a16="http://schemas.microsoft.com/office/drawing/2014/main" val="1989393893"/>
                    </a:ext>
                  </a:extLst>
                </a:gridCol>
              </a:tblGrid>
              <a:tr h="7658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dirty="0">
                          <a:ln>
                            <a:noFill/>
                          </a:ln>
                          <a:effectLst/>
                        </a:rPr>
                        <a:t>Element</a:t>
                      </a:r>
                    </a:p>
                  </a:txBody>
                  <a:tcPr anchor="b">
                    <a:lnL w="12700" cap="flat" cmpd="sng" algn="ctr">
                      <a:solidFill>
                        <a:srgbClr val="80BE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B5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E0B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dirty="0">
                          <a:ln>
                            <a:noFill/>
                          </a:ln>
                          <a:effectLst/>
                        </a:rPr>
                        <a:t>Implementation</a:t>
                      </a:r>
                    </a:p>
                  </a:txBody>
                  <a:tcPr anchor="b">
                    <a:lnL w="12700" cap="flat" cmpd="sng" algn="ctr">
                      <a:solidFill>
                        <a:srgbClr val="20B5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B5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40B6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1918706"/>
                  </a:ext>
                </a:extLst>
              </a:tr>
              <a:tr h="76581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</a:rPr>
                        <a:t>Argument-passing order</a:t>
                      </a:r>
                    </a:p>
                  </a:txBody>
                  <a:tcPr>
                    <a:lnL w="12700" cap="flat" cmpd="sng" algn="ctr">
                      <a:solidFill>
                        <a:srgbClr val="20B8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BF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B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C2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Right to left.</a:t>
                      </a:r>
                    </a:p>
                  </a:txBody>
                  <a:tcPr>
                    <a:lnL w="12700" cap="flat" cmpd="sng" algn="ctr">
                      <a:solidFill>
                        <a:srgbClr val="10BF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BF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B6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CA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974067"/>
                  </a:ext>
                </a:extLst>
              </a:tr>
              <a:tr h="859156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</a:rPr>
                        <a:t>Stack-maintenance responsibility</a:t>
                      </a:r>
                    </a:p>
                  </a:txBody>
                  <a:tcPr>
                    <a:lnL w="12700" cap="flat" cmpd="sng" algn="ctr">
                      <a:solidFill>
                        <a:srgbClr val="10C2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C8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C2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C2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Calling function pops the arguments from the stack.</a:t>
                      </a:r>
                    </a:p>
                  </a:txBody>
                  <a:tcPr>
                    <a:lnL w="12700" cap="flat" cmpd="sng" algn="ctr">
                      <a:solidFill>
                        <a:srgbClr val="20C8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C8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CA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C8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0102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4565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8CB891-5B46-4CD0-B681-26AD60054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4113" y="735980"/>
            <a:ext cx="7345362" cy="868363"/>
          </a:xfrm>
        </p:spPr>
        <p:txBody>
          <a:bodyPr>
            <a:normAutofit/>
          </a:bodyPr>
          <a:lstStyle/>
          <a:p>
            <a:r>
              <a:rPr lang="en-US" altLang="zh-CN" dirty="0"/>
              <a:t>IDA Pro</a:t>
            </a:r>
            <a:endParaRPr lang="zh-CN" altLang="en-US" dirty="0"/>
          </a:p>
        </p:txBody>
      </p:sp>
      <p:pic>
        <p:nvPicPr>
          <p:cNvPr id="4" name="Picture 3" descr="Screen Shot 2013-09-15 at 12.51.43 PM.png">
            <a:extLst>
              <a:ext uri="{FF2B5EF4-FFF2-40B4-BE49-F238E27FC236}">
                <a16:creationId xmlns:a16="http://schemas.microsoft.com/office/drawing/2014/main" id="{B3FD2B92-4A11-4D43-9D99-61DF0BD8C8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525" y="2539206"/>
            <a:ext cx="3790950" cy="29241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20958BD-995A-4648-BBA0-2E0E3171853B}"/>
              </a:ext>
            </a:extLst>
          </p:cNvPr>
          <p:cNvSpPr txBox="1"/>
          <p:nvPr/>
        </p:nvSpPr>
        <p:spPr>
          <a:xfrm>
            <a:off x="831850" y="1721973"/>
            <a:ext cx="1043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IDA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Pro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Hex-Rays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公司出品的一款交互式反汇编工具支持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位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64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位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程序的反汇编</a:t>
            </a:r>
          </a:p>
          <a:p>
            <a:endParaRPr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78FE87B1-E57F-410E-8F5D-D725BF1896AC}"/>
              </a:ext>
            </a:extLst>
          </p:cNvPr>
          <p:cNvSpPr/>
          <p:nvPr/>
        </p:nvSpPr>
        <p:spPr>
          <a:xfrm>
            <a:off x="5179628" y="3282616"/>
            <a:ext cx="3105879" cy="5398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2280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0A1BD6-FF07-4AD1-9FBC-10D627B71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__</a:t>
            </a:r>
            <a:r>
              <a:rPr lang="en-US" altLang="zh-CN" dirty="0" err="1"/>
              <a:t>cdecl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48E0C43-8A64-4926-A280-B6DEA754AC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1816" y="2963015"/>
            <a:ext cx="4248368" cy="2089209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D48F5565-4CFD-40C3-99AB-B259651B1C64}"/>
              </a:ext>
            </a:extLst>
          </p:cNvPr>
          <p:cNvSpPr/>
          <p:nvPr/>
        </p:nvSpPr>
        <p:spPr>
          <a:xfrm>
            <a:off x="3778364" y="4249387"/>
            <a:ext cx="2790334" cy="6127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8390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7BA785-014F-492D-82AB-21F14C5B9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Calling Convention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2FDF0E-1633-42B7-B3EC-097D00EDC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__</a:t>
            </a:r>
            <a:r>
              <a:rPr lang="en-US" altLang="zh-CN" b="1" dirty="0" err="1"/>
              <a:t>stdcall</a:t>
            </a:r>
            <a:r>
              <a:rPr lang="en-US" altLang="zh-CN" dirty="0"/>
              <a:t> </a:t>
            </a:r>
            <a:r>
              <a:rPr lang="zh-CN" altLang="en-US" dirty="0"/>
              <a:t>是</a:t>
            </a:r>
            <a:r>
              <a:rPr lang="en-US" altLang="zh-CN" dirty="0">
                <a:solidFill>
                  <a:srgbClr val="FF0000"/>
                </a:solidFill>
              </a:rPr>
              <a:t>Win32 API </a:t>
            </a:r>
            <a:r>
              <a:rPr lang="zh-CN" altLang="en-US" dirty="0"/>
              <a:t>函数的调用约定</a:t>
            </a:r>
            <a:r>
              <a:rPr lang="en-US" altLang="zh-CN" dirty="0"/>
              <a:t>   </a:t>
            </a:r>
          </a:p>
          <a:p>
            <a:endParaRPr lang="en-US" altLang="zh-CN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91975B9-7485-4199-ACAE-153D192BE352}"/>
              </a:ext>
            </a:extLst>
          </p:cNvPr>
          <p:cNvGraphicFramePr>
            <a:graphicFrameLocks noGrp="1"/>
          </p:cNvGraphicFramePr>
          <p:nvPr/>
        </p:nvGraphicFramePr>
        <p:xfrm>
          <a:off x="2328228" y="3690937"/>
          <a:ext cx="7940674" cy="2390776"/>
        </p:xfrm>
        <a:graphic>
          <a:graphicData uri="http://schemas.openxmlformats.org/drawingml/2006/table">
            <a:tbl>
              <a:tblPr/>
              <a:tblGrid>
                <a:gridCol w="3970337">
                  <a:extLst>
                    <a:ext uri="{9D8B030D-6E8A-4147-A177-3AD203B41FA5}">
                      <a16:colId xmlns:a16="http://schemas.microsoft.com/office/drawing/2014/main" val="1900125301"/>
                    </a:ext>
                  </a:extLst>
                </a:gridCol>
                <a:gridCol w="3970337">
                  <a:extLst>
                    <a:ext uri="{9D8B030D-6E8A-4147-A177-3AD203B41FA5}">
                      <a16:colId xmlns:a16="http://schemas.microsoft.com/office/drawing/2014/main" val="1989393893"/>
                    </a:ext>
                  </a:extLst>
                </a:gridCol>
              </a:tblGrid>
              <a:tr h="7658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dirty="0">
                          <a:ln>
                            <a:noFill/>
                          </a:ln>
                          <a:effectLst/>
                        </a:rPr>
                        <a:t>Element</a:t>
                      </a:r>
                    </a:p>
                  </a:txBody>
                  <a:tcPr anchor="b">
                    <a:lnL w="12700" cap="flat" cmpd="sng" algn="ctr">
                      <a:solidFill>
                        <a:srgbClr val="80BE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B5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E0B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dirty="0">
                          <a:ln>
                            <a:noFill/>
                          </a:ln>
                          <a:effectLst/>
                        </a:rPr>
                        <a:t>Implementation</a:t>
                      </a:r>
                    </a:p>
                  </a:txBody>
                  <a:tcPr anchor="b">
                    <a:lnL w="12700" cap="flat" cmpd="sng" algn="ctr">
                      <a:solidFill>
                        <a:srgbClr val="20B5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B5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40B6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1918706"/>
                  </a:ext>
                </a:extLst>
              </a:tr>
              <a:tr h="76581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</a:rPr>
                        <a:t>Argument-passing order</a:t>
                      </a:r>
                    </a:p>
                  </a:txBody>
                  <a:tcPr>
                    <a:lnL w="12700" cap="flat" cmpd="sng" algn="ctr">
                      <a:solidFill>
                        <a:srgbClr val="20B8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BF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B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C2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Right to left.</a:t>
                      </a:r>
                    </a:p>
                  </a:txBody>
                  <a:tcPr>
                    <a:lnL w="12700" cap="flat" cmpd="sng" algn="ctr">
                      <a:solidFill>
                        <a:srgbClr val="10BF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BF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B6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CA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974067"/>
                  </a:ext>
                </a:extLst>
              </a:tr>
              <a:tr h="859156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</a:rPr>
                        <a:t>Stack-maintenance responsibility</a:t>
                      </a:r>
                    </a:p>
                  </a:txBody>
                  <a:tcPr>
                    <a:lnL w="12700" cap="flat" cmpd="sng" algn="ctr">
                      <a:solidFill>
                        <a:srgbClr val="10C2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C8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C2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C2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Called function pops its own arguments from the stack.</a:t>
                      </a:r>
                    </a:p>
                  </a:txBody>
                  <a:tcPr>
                    <a:lnL w="12700" cap="flat" cmpd="sng" algn="ctr">
                      <a:solidFill>
                        <a:srgbClr val="20C8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C8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CA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C8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0102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24422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BF1C07-D9A1-4E54-8187-43A061006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__</a:t>
            </a:r>
            <a:r>
              <a:rPr lang="en-US" altLang="zh-CN" dirty="0" err="1"/>
              <a:t>stdcall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2D07489-0D23-424B-B8C8-02B40687F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1387" y="2797907"/>
            <a:ext cx="7309226" cy="2406774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26347BF7-90F3-47B3-8123-22E8DEB40092}"/>
              </a:ext>
            </a:extLst>
          </p:cNvPr>
          <p:cNvSpPr/>
          <p:nvPr/>
        </p:nvSpPr>
        <p:spPr>
          <a:xfrm>
            <a:off x="3956117" y="3729054"/>
            <a:ext cx="2790334" cy="6127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9705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EC41546-C836-4FDB-A1E6-702D2046E4E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38400" y="635001"/>
            <a:ext cx="7315200" cy="1315720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函数</a:t>
            </a:r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URLDownloadToFileA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的调用约定是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? 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B315D98-3333-410C-A2B7-F99CD1E05E0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152775" y="4498499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__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cdecl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340F57-4922-4975-A99E-00704B4726F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152775" y="5355749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__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stdcall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9D7D3FB-0906-4053-8B8A-0E6524618677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2438400" y="4562792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482A148-9868-4496-920C-7251B8F01C33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2438400" y="5420042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39C08921-418F-4703-AB88-2EAAC9E9999F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C83D5C95-A649-40C5-AE83-0CE67A11DCA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01333" y="1837247"/>
            <a:ext cx="6089963" cy="2444876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8C4E07AC-39B1-4CA9-A08C-C23807F465E3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48329E9D-3E84-46C7-892F-F20F293F68BF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BA4A7A22-8970-42A2-B4C4-9F8D1DAC346D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7507E550-5024-40AB-AF2F-3274C955EAED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251A2F88-FF39-4179-8FDD-6BFEE3ED4350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1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20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CC7B8F5C-9001-4755-9EC8-D82D7D3FDD52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114268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73B07D-4B80-4F8A-80DF-08C3441ED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Calling Convention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9CD690A-ED0E-4928-AFBC-BD5B1EE0A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118" y="2207196"/>
            <a:ext cx="8202005" cy="336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128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4727" y="2337582"/>
            <a:ext cx="6731801" cy="1143000"/>
          </a:xfrm>
        </p:spPr>
        <p:txBody>
          <a:bodyPr/>
          <a:lstStyle/>
          <a:p>
            <a:pPr algn="ctr"/>
            <a:r>
              <a:rPr lang="zh-CN" altLang="en-US" dirty="0"/>
              <a:t>识别变量、数组、结构体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57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BEEC62-E5C1-4386-89BB-7D0DE72C9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局部变量和全局变量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EC52B8-38B9-42D5-9297-1E314CEE6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全局变量</a:t>
            </a:r>
            <a:endParaRPr lang="en-US" altLang="zh-CN" dirty="0"/>
          </a:p>
          <a:p>
            <a:pPr lvl="1"/>
            <a:r>
              <a:rPr lang="zh-CN" altLang="en-US" dirty="0"/>
              <a:t>可以任意函数访问和修改的变量</a:t>
            </a:r>
            <a:endParaRPr lang="en-US" altLang="zh-CN" dirty="0"/>
          </a:p>
          <a:p>
            <a:r>
              <a:rPr lang="zh-CN" altLang="en-US" dirty="0"/>
              <a:t>局部变量</a:t>
            </a:r>
            <a:endParaRPr lang="en-US" altLang="zh-CN" dirty="0"/>
          </a:p>
          <a:p>
            <a:pPr lvl="1"/>
            <a:r>
              <a:rPr lang="zh-CN" altLang="en-US" dirty="0"/>
              <a:t>只能在定义该变量的函数内部，访问和修改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03532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A9CDA5-691F-4D77-90A3-4C3CF63B1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全局变量和局部变量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5E8B23-928F-4976-8C98-E2957D5EF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556" y="2088029"/>
            <a:ext cx="3975100" cy="2413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778BBCC-0296-44D1-AD28-96F5BAE0D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794" y="2176929"/>
            <a:ext cx="40132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6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33151-03E8-4FBE-B5FF-2D0B94286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全局变量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5BF46D5-37FF-48AB-9EBD-5682A4276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0180" y="2864585"/>
            <a:ext cx="6591639" cy="227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3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5D0887-A3F9-41EE-A0F9-2197671EB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局部变量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0B702A6-4FC2-419D-9302-5779E19CE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2881" y="2597872"/>
            <a:ext cx="6566237" cy="280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2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60373B-9D5C-451F-B1C1-55813CDF1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4113" y="981076"/>
            <a:ext cx="7345362" cy="868363"/>
          </a:xfrm>
        </p:spPr>
        <p:txBody>
          <a:bodyPr>
            <a:normAutofit/>
          </a:bodyPr>
          <a:lstStyle/>
          <a:p>
            <a:r>
              <a:rPr lang="en-US" altLang="zh-CN" dirty="0"/>
              <a:t>IDA Pro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9D8A0-E562-44BF-A467-D32BB36C2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5663" y="1870830"/>
            <a:ext cx="7940675" cy="4092575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函数发现</a:t>
            </a:r>
            <a:endParaRPr lang="en-US" altLang="zh-CN" dirty="0"/>
          </a:p>
          <a:p>
            <a:r>
              <a:rPr lang="zh-CN" altLang="en-US" dirty="0"/>
              <a:t>栈分析</a:t>
            </a:r>
            <a:endParaRPr lang="en-US" altLang="zh-CN" dirty="0"/>
          </a:p>
          <a:p>
            <a:r>
              <a:rPr lang="zh-CN" altLang="en-US" dirty="0"/>
              <a:t>局部变量的识别</a:t>
            </a:r>
            <a:endParaRPr lang="en-US" altLang="zh-CN" dirty="0"/>
          </a:p>
          <a:p>
            <a:r>
              <a:rPr lang="en-US" altLang="zh-CN" dirty="0"/>
              <a:t>FLIRT</a:t>
            </a:r>
            <a:r>
              <a:rPr lang="zh-CN" altLang="en-US" dirty="0"/>
              <a:t>快速的库函数识别与标记</a:t>
            </a:r>
            <a:endParaRPr lang="en-US" altLang="zh-CN" dirty="0"/>
          </a:p>
          <a:p>
            <a:pPr lvl="1"/>
            <a:r>
              <a:rPr kumimoji="1" lang="en-US" altLang="zh-CN" dirty="0"/>
              <a:t>Fast Library Identification and Recognition Technology 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020031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295E1A8-D18F-4A8D-8076-2E7F8D51957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38400" y="635001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mov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 </a:t>
            </a:r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eax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, [ebp+var_4]”</a:t>
            </a:r>
          </a:p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[ebp+var_4]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 一个全局变量还是局部变量？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D0E3D9-0D7C-426B-8BA0-683F36C47F5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局部变量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C8FF891-45DC-4C98-A92D-75E5F58881D3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全局变量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1E9E56F-EB40-4DD6-8040-74BF44FF74F4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2638425" y="28503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DDC6A5B-12E9-40D5-B0D9-7937D70539B7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26384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FE9F0144-BC26-4C1A-BC29-3A705F353B9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ED052BF-994E-4DE0-B608-78EF569A22C8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21530A5D-914C-4D45-86A9-891B285F7187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DA4E230A-4791-4D19-A0F9-8C0244A74E41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ECD0BE58-3355-425C-9D7A-D42DD198F042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0B51B1BF-2F22-4189-B14E-B7D86543AF2B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4BB4B75C-3F35-452D-A1E1-1EF64FFBCBCF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651032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EC7E2C-D845-4B12-8BC7-04694B900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151E1E-3FE8-4F9E-A94B-5CD8C3118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5189" y="1822141"/>
            <a:ext cx="7940675" cy="4092575"/>
          </a:xfrm>
        </p:spPr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数组是</a:t>
            </a: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相同数据类型</a:t>
            </a:r>
            <a:r>
              <a:rPr lang="zh-CN" altLang="en-US" dirty="0">
                <a:cs typeface="Times New Roman" panose="02020603050405020304" pitchFamily="18" charset="0"/>
              </a:rPr>
              <a:t>的元素的集合，它们在内存中按顺序连续存放在一起。</a:t>
            </a:r>
          </a:p>
          <a:p>
            <a:r>
              <a:rPr lang="zh-CN" altLang="en-US" dirty="0">
                <a:cs typeface="Times New Roman" panose="02020603050405020304" pitchFamily="18" charset="0"/>
              </a:rPr>
              <a:t>在汇编状态下访问数组一般是通过基址加变址寻址实现的</a:t>
            </a:r>
          </a:p>
        </p:txBody>
      </p:sp>
    </p:spTree>
    <p:extLst>
      <p:ext uri="{BB962C8B-B14F-4D97-AF65-F5344CB8AC3E}">
        <p14:creationId xmlns:p14="http://schemas.microsoft.com/office/powerpoint/2010/main" val="7056544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E56212-4E45-4D75-BEBD-681B238D4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844" y="651138"/>
            <a:ext cx="7345362" cy="868363"/>
          </a:xfrm>
        </p:spPr>
        <p:txBody>
          <a:bodyPr>
            <a:normAutofit/>
          </a:bodyPr>
          <a:lstStyle/>
          <a:p>
            <a:r>
              <a:rPr lang="zh-CN" altLang="en-US" dirty="0"/>
              <a:t>数组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D25B49-C22B-4175-9DF3-D12889091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5189" y="1442303"/>
            <a:ext cx="7940675" cy="4694547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>
                <a:cs typeface="Times New Roman" panose="02020603050405020304" pitchFamily="18" charset="0"/>
              </a:rPr>
              <a:t>int </a:t>
            </a:r>
            <a:r>
              <a:rPr lang="en-US" altLang="zh-CN" sz="2800" dirty="0" err="1">
                <a:cs typeface="Times New Roman" panose="02020603050405020304" pitchFamily="18" charset="0"/>
              </a:rPr>
              <a:t>ary</a:t>
            </a:r>
            <a:r>
              <a:rPr lang="en-US" altLang="zh-CN" sz="2800" dirty="0">
                <a:cs typeface="Times New Roman" panose="02020603050405020304" pitchFamily="18" charset="0"/>
              </a:rPr>
              <a:t>[4] = {1, 2, 3, 4}</a:t>
            </a:r>
          </a:p>
          <a:p>
            <a:pPr lvl="1">
              <a:lnSpc>
                <a:spcPct val="120000"/>
              </a:lnSpc>
            </a:pPr>
            <a:r>
              <a:rPr lang="zh-CN" altLang="en-US" sz="2400" dirty="0">
                <a:cs typeface="Times New Roman" panose="02020603050405020304" pitchFamily="18" charset="0"/>
              </a:rPr>
              <a:t>每个整数占用</a:t>
            </a:r>
            <a:r>
              <a:rPr lang="en-US" altLang="zh-CN" sz="2400" dirty="0">
                <a:cs typeface="Times New Roman" panose="02020603050405020304" pitchFamily="18" charset="0"/>
              </a:rPr>
              <a:t>4</a:t>
            </a:r>
            <a:r>
              <a:rPr lang="zh-CN" altLang="en-US" sz="2400" dirty="0">
                <a:cs typeface="Times New Roman" panose="02020603050405020304" pitchFamily="18" charset="0"/>
              </a:rPr>
              <a:t>个字节，数组占用了</a:t>
            </a:r>
            <a:r>
              <a:rPr lang="en-US" altLang="zh-CN" sz="2400" dirty="0">
                <a:cs typeface="Times New Roman" panose="02020603050405020304" pitchFamily="18" charset="0"/>
              </a:rPr>
              <a:t>16</a:t>
            </a:r>
            <a:r>
              <a:rPr lang="zh-CN" altLang="en-US" sz="2400" dirty="0">
                <a:cs typeface="Times New Roman" panose="02020603050405020304" pitchFamily="18" charset="0"/>
              </a:rPr>
              <a:t>个字节，假设数组的首地址是</a:t>
            </a:r>
            <a:r>
              <a:rPr lang="en-US" altLang="zh-CN" sz="2400" dirty="0">
                <a:cs typeface="Times New Roman" panose="02020603050405020304" pitchFamily="18" charset="0"/>
              </a:rPr>
              <a:t>0x1000</a:t>
            </a:r>
          </a:p>
          <a:p>
            <a:pPr lvl="1"/>
            <a:r>
              <a:rPr lang="en-US" altLang="zh-CN" sz="2400" dirty="0" err="1">
                <a:cs typeface="Times New Roman" panose="02020603050405020304" pitchFamily="18" charset="0"/>
              </a:rPr>
              <a:t>ary</a:t>
            </a:r>
            <a:r>
              <a:rPr lang="en-US" altLang="zh-CN" sz="2400" dirty="0">
                <a:cs typeface="Times New Roman" panose="02020603050405020304" pitchFamily="18" charset="0"/>
              </a:rPr>
              <a:t>[0] </a:t>
            </a:r>
            <a:r>
              <a:rPr lang="zh-CN" altLang="en-US" sz="2400" dirty="0">
                <a:cs typeface="Times New Roman" panose="02020603050405020304" pitchFamily="18" charset="0"/>
              </a:rPr>
              <a:t>的位置是</a:t>
            </a:r>
            <a:r>
              <a:rPr lang="en-US" altLang="zh-CN" sz="2400" dirty="0">
                <a:cs typeface="Times New Roman" panose="02020603050405020304" pitchFamily="18" charset="0"/>
              </a:rPr>
              <a:t>0x1000</a:t>
            </a:r>
          </a:p>
          <a:p>
            <a:pPr lvl="1"/>
            <a:r>
              <a:rPr lang="en-US" altLang="zh-CN" sz="2400" dirty="0" err="1">
                <a:cs typeface="Times New Roman" panose="02020603050405020304" pitchFamily="18" charset="0"/>
              </a:rPr>
              <a:t>ary</a:t>
            </a:r>
            <a:r>
              <a:rPr lang="en-US" altLang="zh-CN" sz="2400" dirty="0">
                <a:cs typeface="Times New Roman" panose="02020603050405020304" pitchFamily="18" charset="0"/>
              </a:rPr>
              <a:t>[1]</a:t>
            </a:r>
            <a:r>
              <a:rPr lang="zh-CN" altLang="en-US" sz="2400" dirty="0">
                <a:cs typeface="Times New Roman" panose="02020603050405020304" pitchFamily="18" charset="0"/>
              </a:rPr>
              <a:t>的位置是</a:t>
            </a:r>
            <a:r>
              <a:rPr lang="en-US" altLang="zh-CN" sz="2400" dirty="0">
                <a:cs typeface="Times New Roman" panose="02020603050405020304" pitchFamily="18" charset="0"/>
              </a:rPr>
              <a:t>0x1004</a:t>
            </a:r>
          </a:p>
          <a:p>
            <a:pPr lvl="1"/>
            <a:r>
              <a:rPr lang="en-US" altLang="zh-CN" sz="2400" dirty="0" err="1">
                <a:cs typeface="Times New Roman" panose="02020603050405020304" pitchFamily="18" charset="0"/>
              </a:rPr>
              <a:t>ary</a:t>
            </a:r>
            <a:r>
              <a:rPr lang="en-US" altLang="zh-CN" sz="2400" dirty="0">
                <a:cs typeface="Times New Roman" panose="02020603050405020304" pitchFamily="18" charset="0"/>
              </a:rPr>
              <a:t>[2]</a:t>
            </a:r>
            <a:r>
              <a:rPr lang="zh-CN" altLang="en-US" sz="2400" dirty="0">
                <a:cs typeface="Times New Roman" panose="02020603050405020304" pitchFamily="18" charset="0"/>
              </a:rPr>
              <a:t>的位置是</a:t>
            </a:r>
            <a:r>
              <a:rPr lang="en-US" altLang="zh-CN" sz="2400" dirty="0">
                <a:cs typeface="Times New Roman" panose="02020603050405020304" pitchFamily="18" charset="0"/>
              </a:rPr>
              <a:t>0x1008</a:t>
            </a:r>
          </a:p>
          <a:p>
            <a:pPr lvl="1"/>
            <a:r>
              <a:rPr lang="en-US" altLang="zh-CN" sz="2400" dirty="0" err="1">
                <a:cs typeface="Times New Roman" panose="02020603050405020304" pitchFamily="18" charset="0"/>
              </a:rPr>
              <a:t>ary</a:t>
            </a:r>
            <a:r>
              <a:rPr lang="en-US" altLang="zh-CN" sz="2400" dirty="0">
                <a:cs typeface="Times New Roman" panose="02020603050405020304" pitchFamily="18" charset="0"/>
              </a:rPr>
              <a:t>[3]</a:t>
            </a:r>
            <a:r>
              <a:rPr lang="zh-CN" altLang="en-US" sz="2400" dirty="0">
                <a:cs typeface="Times New Roman" panose="02020603050405020304" pitchFamily="18" charset="0"/>
              </a:rPr>
              <a:t>的位置是</a:t>
            </a:r>
            <a:r>
              <a:rPr lang="en-US" altLang="zh-CN" sz="2400" dirty="0">
                <a:cs typeface="Times New Roman" panose="02020603050405020304" pitchFamily="18" charset="0"/>
              </a:rPr>
              <a:t>0x100C</a:t>
            </a:r>
          </a:p>
          <a:p>
            <a:r>
              <a:rPr lang="zh-CN" altLang="en-US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数组元素的地址</a:t>
            </a:r>
            <a:r>
              <a:rPr lang="en-US" altLang="zh-CN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=</a:t>
            </a:r>
            <a:r>
              <a:rPr lang="zh-CN" altLang="en-US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数组首地址</a:t>
            </a:r>
            <a:r>
              <a:rPr lang="en-US" altLang="zh-CN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+ </a:t>
            </a:r>
            <a:r>
              <a:rPr lang="en-US" altLang="zh-CN" sz="2400" dirty="0" err="1">
                <a:solidFill>
                  <a:srgbClr val="FF0000"/>
                </a:solidFill>
                <a:cs typeface="Times New Roman" panose="02020603050405020304" pitchFamily="18" charset="0"/>
              </a:rPr>
              <a:t>sizeof</a:t>
            </a:r>
            <a:r>
              <a:rPr lang="en-US" altLang="zh-CN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元素类型</a:t>
            </a:r>
            <a:r>
              <a:rPr lang="en-US" altLang="zh-CN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)*</a:t>
            </a:r>
            <a:r>
              <a:rPr lang="zh-CN" altLang="en-US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索引值</a:t>
            </a:r>
          </a:p>
          <a:p>
            <a:endParaRPr lang="en-US" altLang="zh-CN" sz="2800" dirty="0"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82234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4DA8DD-7D46-4F99-BEE8-06A07B6EA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FCD766-6E97-4F85-8AD9-E3ADB8630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cs typeface="Times New Roman" pitchFamily="18" charset="0"/>
              </a:rPr>
              <a:t>数组</a:t>
            </a:r>
            <a:r>
              <a:rPr lang="en-US" altLang="zh-CN" dirty="0">
                <a:latin typeface="宋体" panose="02010600030101010101" pitchFamily="2" charset="-122"/>
                <a:cs typeface="Times New Roman" pitchFamily="18" charset="0"/>
              </a:rPr>
              <a:t>a</a:t>
            </a:r>
            <a:r>
              <a:rPr lang="zh-CN" altLang="en-US" dirty="0">
                <a:latin typeface="宋体" panose="02010600030101010101" pitchFamily="2" charset="-122"/>
                <a:cs typeface="Times New Roman" pitchFamily="18" charset="0"/>
              </a:rPr>
              <a:t>是局部</a:t>
            </a:r>
            <a:endParaRPr lang="en-US" altLang="zh-CN" dirty="0">
              <a:latin typeface="宋体" panose="02010600030101010101" pitchFamily="2" charset="-122"/>
              <a:cs typeface="Times New Roman" pitchFamily="18" charset="0"/>
            </a:endParaRPr>
          </a:p>
          <a:p>
            <a:r>
              <a:rPr lang="zh-CN" altLang="en-US" dirty="0">
                <a:latin typeface="宋体" panose="02010600030101010101" pitchFamily="2" charset="-122"/>
                <a:cs typeface="Times New Roman" pitchFamily="18" charset="0"/>
              </a:rPr>
              <a:t>变量，数组</a:t>
            </a:r>
            <a:r>
              <a:rPr lang="en-US" altLang="zh-CN" dirty="0">
                <a:latin typeface="宋体" panose="02010600030101010101" pitchFamily="2" charset="-122"/>
                <a:cs typeface="Times New Roman" pitchFamily="18" charset="0"/>
              </a:rPr>
              <a:t>b</a:t>
            </a:r>
            <a:r>
              <a:rPr lang="zh-CN" altLang="en-US" dirty="0">
                <a:latin typeface="宋体" panose="02010600030101010101" pitchFamily="2" charset="-122"/>
                <a:cs typeface="Times New Roman" pitchFamily="18" charset="0"/>
              </a:rPr>
              <a:t>是全局变量</a:t>
            </a:r>
            <a:endParaRPr lang="en-US" altLang="zh-CN" dirty="0">
              <a:latin typeface="宋体" panose="02010600030101010101" pitchFamily="2" charset="-122"/>
              <a:cs typeface="Times New Roman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A58861-43B5-43B7-A6A3-26A55A6FD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858" y="3429001"/>
            <a:ext cx="3521296" cy="3144741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4A5F00FE-0021-4DE3-9F2B-1C541D19FB51}"/>
              </a:ext>
            </a:extLst>
          </p:cNvPr>
          <p:cNvSpPr/>
          <p:nvPr/>
        </p:nvSpPr>
        <p:spPr>
          <a:xfrm>
            <a:off x="4182360" y="3572760"/>
            <a:ext cx="1168923" cy="43363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3ABA7191-753C-488C-AC67-0904A5576B45}"/>
              </a:ext>
            </a:extLst>
          </p:cNvPr>
          <p:cNvSpPr/>
          <p:nvPr/>
        </p:nvSpPr>
        <p:spPr>
          <a:xfrm>
            <a:off x="4504442" y="4486956"/>
            <a:ext cx="1168923" cy="43363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77072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D83CEB-B8C8-4CE3-876C-ED4F663BA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4113" y="981076"/>
            <a:ext cx="7345362" cy="868363"/>
          </a:xfrm>
        </p:spPr>
        <p:txBody>
          <a:bodyPr>
            <a:normAutofit/>
          </a:bodyPr>
          <a:lstStyle/>
          <a:p>
            <a:r>
              <a:rPr lang="zh-CN" altLang="en-US"/>
              <a:t>数组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20B25DE-06F6-4051-9BCE-1B6BEE3962A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767" y="1825625"/>
            <a:ext cx="8388465" cy="4351338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5F4F1417-B8A7-48FC-AB77-E80C220E2949}"/>
              </a:ext>
            </a:extLst>
          </p:cNvPr>
          <p:cNvSpPr/>
          <p:nvPr/>
        </p:nvSpPr>
        <p:spPr>
          <a:xfrm>
            <a:off x="2004768" y="4647414"/>
            <a:ext cx="5429839" cy="5844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D1F743F-711A-4927-90C0-86F941EF2CAA}"/>
              </a:ext>
            </a:extLst>
          </p:cNvPr>
          <p:cNvSpPr/>
          <p:nvPr/>
        </p:nvSpPr>
        <p:spPr>
          <a:xfrm>
            <a:off x="1883791" y="5384276"/>
            <a:ext cx="5429839" cy="5844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317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EE5EEE-44D4-4992-8B33-EEECA3C5D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结构体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FAB132-9781-4AF2-BD9C-291ADAAF3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cs typeface="Times New Roman" pitchFamily="18" charset="0"/>
                <a:sym typeface="+mn-ea"/>
              </a:rPr>
              <a:t>在</a:t>
            </a:r>
            <a:r>
              <a:rPr lang="en-US" altLang="zh-CN" dirty="0">
                <a:latin typeface="宋体" panose="02010600030101010101" pitchFamily="2" charset="-122"/>
                <a:cs typeface="Times New Roman" pitchFamily="18" charset="0"/>
                <a:sym typeface="+mn-ea"/>
              </a:rPr>
              <a:t>c</a:t>
            </a:r>
            <a:r>
              <a:rPr lang="zh-CN" altLang="zh-CN" dirty="0">
                <a:latin typeface="宋体" panose="02010600030101010101" pitchFamily="2" charset="-122"/>
                <a:cs typeface="Times New Roman" pitchFamily="18" charset="0"/>
                <a:sym typeface="+mn-ea"/>
              </a:rPr>
              <a:t>语言中</a:t>
            </a:r>
            <a:r>
              <a:rPr lang="zh-CN" altLang="en-US" dirty="0">
                <a:latin typeface="宋体" panose="02010600030101010101" pitchFamily="2" charset="-122"/>
                <a:cs typeface="Times New Roman" pitchFamily="18" charset="0"/>
                <a:sym typeface="+mn-ea"/>
              </a:rPr>
              <a:t>，</a:t>
            </a:r>
            <a:r>
              <a:rPr lang="zh-CN" altLang="zh-CN" dirty="0">
                <a:latin typeface="宋体" panose="02010600030101010101" pitchFamily="2" charset="-122"/>
                <a:cs typeface="Times New Roman" pitchFamily="18" charset="0"/>
                <a:sym typeface="+mn-ea"/>
              </a:rPr>
              <a:t>结构体</a:t>
            </a:r>
            <a:r>
              <a:rPr lang="en-US" altLang="zh-CN" dirty="0">
                <a:latin typeface="宋体" panose="02010600030101010101" pitchFamily="2" charset="-122"/>
                <a:cs typeface="Times New Roman" pitchFamily="18" charset="0"/>
                <a:sym typeface="+mn-ea"/>
              </a:rPr>
              <a:t>(struct)</a:t>
            </a:r>
            <a:r>
              <a:rPr lang="zh-CN" altLang="en-US" dirty="0">
                <a:latin typeface="宋体" panose="02010600030101010101" pitchFamily="2" charset="-122"/>
                <a:cs typeface="Times New Roman" pitchFamily="18" charset="0"/>
                <a:sym typeface="+mn-ea"/>
              </a:rPr>
              <a:t>是一种数据结构，可以将不同类型的数据结构组合到</a:t>
            </a:r>
            <a:r>
              <a:rPr lang="zh-CN" altLang="zh-CN" dirty="0">
                <a:latin typeface="宋体" panose="02010600030101010101" pitchFamily="2" charset="-122"/>
                <a:cs typeface="Times New Roman" pitchFamily="18" charset="0"/>
                <a:sym typeface="+mn-ea"/>
              </a:rPr>
              <a:t>一个复合的</a:t>
            </a:r>
            <a:r>
              <a:rPr lang="zh-CN" altLang="en-US" dirty="0">
                <a:latin typeface="宋体" panose="02010600030101010101" pitchFamily="2" charset="-122"/>
                <a:cs typeface="Times New Roman" pitchFamily="18" charset="0"/>
                <a:sym typeface="+mn-ea"/>
              </a:rPr>
              <a:t>数据类型中</a:t>
            </a:r>
            <a:endParaRPr lang="zh-CN" altLang="en-US" dirty="0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25739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CA2322-1FEB-4547-9E60-031A80DB4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结构体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5E86699-D620-4C8C-B683-593A1A974E7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75" y="1867694"/>
            <a:ext cx="657225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3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621C0F57-E490-4803-A98C-76E2B94F9108}"/>
              </a:ext>
            </a:extLst>
          </p:cNvPr>
          <p:cNvGrpSpPr/>
          <p:nvPr/>
        </p:nvGrpSpPr>
        <p:grpSpPr>
          <a:xfrm>
            <a:off x="3239205" y="886120"/>
            <a:ext cx="6665225" cy="5697764"/>
            <a:chOff x="3877472" y="1282753"/>
            <a:chExt cx="4467270" cy="483083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EB45584-2F48-4C9E-A992-B83ED23CBE45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877472" y="1282753"/>
              <a:ext cx="4467270" cy="355286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817D236-55C5-4D08-B7F3-C51C2DF0152E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877472" y="4794281"/>
              <a:ext cx="4458596" cy="1319308"/>
            </a:xfrm>
            <a:prstGeom prst="rect">
              <a:avLst/>
            </a:prstGeom>
          </p:spPr>
        </p:pic>
      </p:grpSp>
      <p:sp>
        <p:nvSpPr>
          <p:cNvPr id="2" name="椭圆 1">
            <a:extLst>
              <a:ext uri="{FF2B5EF4-FFF2-40B4-BE49-F238E27FC236}">
                <a16:creationId xmlns:a16="http://schemas.microsoft.com/office/drawing/2014/main" id="{DADE757E-15CD-4952-924B-95EEDC48E820}"/>
              </a:ext>
            </a:extLst>
          </p:cNvPr>
          <p:cNvSpPr/>
          <p:nvPr/>
        </p:nvSpPr>
        <p:spPr>
          <a:xfrm>
            <a:off x="4144652" y="1753387"/>
            <a:ext cx="3450210" cy="3487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2414BA6C-DB2E-46D0-A3D9-4DD9FD23CB5B}"/>
              </a:ext>
            </a:extLst>
          </p:cNvPr>
          <p:cNvSpPr/>
          <p:nvPr/>
        </p:nvSpPr>
        <p:spPr>
          <a:xfrm>
            <a:off x="3731443" y="4139938"/>
            <a:ext cx="3450210" cy="14124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193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80EE36-60C8-42F9-A63C-685B8702D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结构体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9061DCC7-716C-407E-9CC3-60A498BBCF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580" y="2420062"/>
            <a:ext cx="8534839" cy="316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3266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4727" y="2337582"/>
            <a:ext cx="6400800" cy="1143000"/>
          </a:xfrm>
        </p:spPr>
        <p:txBody>
          <a:bodyPr/>
          <a:lstStyle/>
          <a:p>
            <a:pPr algn="ctr"/>
            <a:r>
              <a:rPr lang="zh-CN" altLang="en-US" dirty="0"/>
              <a:t>识别</a:t>
            </a:r>
            <a:r>
              <a:rPr lang="en-US" altLang="zh-CN" dirty="0"/>
              <a:t>IF</a:t>
            </a:r>
            <a:r>
              <a:rPr lang="zh-CN" altLang="en-US" dirty="0"/>
              <a:t>分支结构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89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0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20.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0.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_HALF" val="0.0"/>
  <p:tag name="PROBLEMSCORE" val="1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_HALF" val="0.0"/>
  <p:tag name="PROBLEMSCORE" val="1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0.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0.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SCORE" val="10.0"/>
  <p:tag name="PROBLEMBLANK" val="[{&quot;num&quot;:1,&quot;caseSensitive&quot;:false,&quot;fuzzyMatch&quot;:false,&quot;Score&quot;:10.0,&quot;answers&quot;:[&quot;0040DB00&quot;,&quot;0040DB00h&quot;]}]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SCORE" val="10.0"/>
  <p:tag name="PROBLEMBLANK" val="[{&quot;num&quot;:1,&quot;caseSensitive&quot;:false,&quot;fuzzyMatch&quot;:false,&quot;Score&quot;:10.0,&quot;answers&quot;:[&quot;0019FF70&quot;,&quot;0019FF70h&quot;]}]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2_400TGp_globalcity_light_ani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3763</TotalTime>
  <Words>2263</Words>
  <Application>Microsoft Office PowerPoint</Application>
  <PresentationFormat>宽屏</PresentationFormat>
  <Paragraphs>381</Paragraphs>
  <Slides>116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25" baseType="lpstr">
      <vt:lpstr>等线</vt:lpstr>
      <vt:lpstr>等线</vt:lpstr>
      <vt:lpstr>思源黑体 CN Normal</vt:lpstr>
      <vt:lpstr>宋体</vt:lpstr>
      <vt:lpstr>Microsoft Yahei</vt:lpstr>
      <vt:lpstr>Arial</vt:lpstr>
      <vt:lpstr>Calibri</vt:lpstr>
      <vt:lpstr>Times New Roman</vt:lpstr>
      <vt:lpstr>2_400TGp_globalcity_light_ani</vt:lpstr>
      <vt:lpstr>网络攻防综合实践 基于游戏的二进制代码逆向分析实验</vt:lpstr>
      <vt:lpstr>实验目的</vt:lpstr>
      <vt:lpstr>实验环境</vt:lpstr>
      <vt:lpstr>实验原理</vt:lpstr>
      <vt:lpstr>实验原理</vt:lpstr>
      <vt:lpstr>实验内容</vt:lpstr>
      <vt:lpstr>IDA Pro</vt:lpstr>
      <vt:lpstr>IDA Pro</vt:lpstr>
      <vt:lpstr>IDA Pro</vt:lpstr>
      <vt:lpstr>IDA Pro</vt:lpstr>
      <vt:lpstr>IDA Pro</vt:lpstr>
      <vt:lpstr>IDA窗口</vt:lpstr>
      <vt:lpstr>图形模式</vt:lpstr>
      <vt:lpstr>文本模式</vt:lpstr>
      <vt:lpstr>反汇编窗口</vt:lpstr>
      <vt:lpstr>箭头</vt:lpstr>
      <vt:lpstr>文本模式</vt:lpstr>
      <vt:lpstr>函数窗口</vt:lpstr>
      <vt:lpstr>名字窗口</vt:lpstr>
      <vt:lpstr>字符串窗口</vt:lpstr>
      <vt:lpstr>导入表窗口</vt:lpstr>
      <vt:lpstr>导出表窗口</vt:lpstr>
      <vt:lpstr>其它窗口</vt:lpstr>
      <vt:lpstr>PowerPoint 演示文稿</vt:lpstr>
      <vt:lpstr>PowerPoint 演示文稿</vt:lpstr>
      <vt:lpstr>IDA 操作</vt:lpstr>
      <vt:lpstr>Import和Strings窗口的导航</vt:lpstr>
      <vt:lpstr>链接Link</vt:lpstr>
      <vt:lpstr>链接类型</vt:lpstr>
      <vt:lpstr>IDA Pro的操作纪录（History）</vt:lpstr>
      <vt:lpstr>导航栏Navigation Band</vt:lpstr>
      <vt:lpstr>跳转到指定地址</vt:lpstr>
      <vt:lpstr>搜索</vt:lpstr>
      <vt:lpstr>PowerPoint 演示文稿</vt:lpstr>
      <vt:lpstr>交叉引用 Cross-References</vt:lpstr>
      <vt:lpstr>代码的交叉引用 CODE XREF</vt:lpstr>
      <vt:lpstr>代码的交叉引用CODE XREF</vt:lpstr>
      <vt:lpstr>查看所有的XREF地址</vt:lpstr>
      <vt:lpstr>数据的交叉引用DATA XREF</vt:lpstr>
      <vt:lpstr>数据的交叉引用DATA XREF</vt:lpstr>
      <vt:lpstr>函数分析</vt:lpstr>
      <vt:lpstr>函数和参数的识别</vt:lpstr>
      <vt:lpstr>默认的命名规则</vt:lpstr>
      <vt:lpstr>默认的命名规则</vt:lpstr>
      <vt:lpstr>参数和局部变量</vt:lpstr>
      <vt:lpstr>PowerPoint 演示文稿</vt:lpstr>
      <vt:lpstr>图像化显示</vt:lpstr>
      <vt:lpstr>IDA Pro的Graphing Options</vt:lpstr>
      <vt:lpstr>Graphing Options</vt:lpstr>
      <vt:lpstr>Graphing Options</vt:lpstr>
      <vt:lpstr>Windows Genuine Status in Calc.exe</vt:lpstr>
      <vt:lpstr>Graphing Options</vt:lpstr>
      <vt:lpstr>Graphing Options</vt:lpstr>
      <vt:lpstr>PowerPoint 演示文稿</vt:lpstr>
      <vt:lpstr>识别C语言函数</vt:lpstr>
      <vt:lpstr>启动函数</vt:lpstr>
      <vt:lpstr>启动函数</vt:lpstr>
      <vt:lpstr>启动函数</vt:lpstr>
      <vt:lpstr>启动函数</vt:lpstr>
      <vt:lpstr>启动函数</vt:lpstr>
      <vt:lpstr>启动函数</vt:lpstr>
      <vt:lpstr>函数</vt:lpstr>
      <vt:lpstr>函数</vt:lpstr>
      <vt:lpstr>函数</vt:lpstr>
      <vt:lpstr>PowerPoint 演示文稿</vt:lpstr>
      <vt:lpstr>栈</vt:lpstr>
      <vt:lpstr>PowerPoint 演示文稿</vt:lpstr>
      <vt:lpstr>PowerPoint 演示文稿</vt:lpstr>
      <vt:lpstr>函数的调用过程</vt:lpstr>
      <vt:lpstr>保存返回地址</vt:lpstr>
      <vt:lpstr>局部变量的初始化</vt:lpstr>
      <vt:lpstr>栈帧（Stack Frame）</vt:lpstr>
      <vt:lpstr>栈帧（Stack Frame）</vt:lpstr>
      <vt:lpstr>函数调用过程</vt:lpstr>
      <vt:lpstr>函数的调用过程</vt:lpstr>
      <vt:lpstr>调用约定（Calling Convention）</vt:lpstr>
      <vt:lpstr>Calling Convention</vt:lpstr>
      <vt:lpstr>Calling Convention</vt:lpstr>
      <vt:lpstr>Calling Convention</vt:lpstr>
      <vt:lpstr>__cdecl</vt:lpstr>
      <vt:lpstr>Calling Convention</vt:lpstr>
      <vt:lpstr>__stdcall</vt:lpstr>
      <vt:lpstr>PowerPoint 演示文稿</vt:lpstr>
      <vt:lpstr>Calling Convention</vt:lpstr>
      <vt:lpstr>识别变量、数组、结构体</vt:lpstr>
      <vt:lpstr>局部变量和全局变量</vt:lpstr>
      <vt:lpstr>全局变量和局部变量</vt:lpstr>
      <vt:lpstr>全局变量</vt:lpstr>
      <vt:lpstr>局部变量</vt:lpstr>
      <vt:lpstr>PowerPoint 演示文稿</vt:lpstr>
      <vt:lpstr>数组</vt:lpstr>
      <vt:lpstr>数组</vt:lpstr>
      <vt:lpstr>数组</vt:lpstr>
      <vt:lpstr>数组</vt:lpstr>
      <vt:lpstr>结构体</vt:lpstr>
      <vt:lpstr>结构体</vt:lpstr>
      <vt:lpstr>PowerPoint 演示文稿</vt:lpstr>
      <vt:lpstr>结构体</vt:lpstr>
      <vt:lpstr>识别IF分支结构</vt:lpstr>
      <vt:lpstr>识别IF分支结构</vt:lpstr>
      <vt:lpstr>识别IF分支结构</vt:lpstr>
      <vt:lpstr>识别IF分支结构</vt:lpstr>
      <vt:lpstr>识别Switch结构</vt:lpstr>
      <vt:lpstr>识别Switch结构</vt:lpstr>
      <vt:lpstr>识别Switch结构</vt:lpstr>
      <vt:lpstr>跳转表</vt:lpstr>
      <vt:lpstr>识别循环</vt:lpstr>
      <vt:lpstr>识别循环</vt:lpstr>
      <vt:lpstr>识别循环</vt:lpstr>
      <vt:lpstr>PowerPoint 演示文稿</vt:lpstr>
      <vt:lpstr>While循环</vt:lpstr>
      <vt:lpstr> While循环的识别特征</vt:lpstr>
      <vt:lpstr>Do循环</vt:lpstr>
      <vt:lpstr>Do循环</vt:lpstr>
      <vt:lpstr>Do循环的识别特征</vt:lpstr>
      <vt:lpstr>网络攻防综合实践 基于游戏的二进制代码逆向分析实验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Malware Analysis</dc:title>
  <dc:creator>Sam Bowne</dc:creator>
  <cp:lastModifiedBy>王 志</cp:lastModifiedBy>
  <cp:revision>292</cp:revision>
  <dcterms:created xsi:type="dcterms:W3CDTF">2013-08-16T17:07:40Z</dcterms:created>
  <dcterms:modified xsi:type="dcterms:W3CDTF">2023-08-27T06:30:21Z</dcterms:modified>
</cp:coreProperties>
</file>